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70" r:id="rId5"/>
    <p:sldId id="272" r:id="rId6"/>
    <p:sldId id="680" r:id="rId7"/>
    <p:sldId id="720" r:id="rId8"/>
    <p:sldId id="257" r:id="rId9"/>
    <p:sldId id="261" r:id="rId10"/>
    <p:sldId id="699" r:id="rId11"/>
    <p:sldId id="700" r:id="rId12"/>
    <p:sldId id="701" r:id="rId13"/>
    <p:sldId id="716" r:id="rId14"/>
    <p:sldId id="704" r:id="rId15"/>
    <p:sldId id="705" r:id="rId16"/>
    <p:sldId id="713" r:id="rId17"/>
    <p:sldId id="707" r:id="rId18"/>
    <p:sldId id="717" r:id="rId19"/>
    <p:sldId id="708" r:id="rId20"/>
    <p:sldId id="698" r:id="rId21"/>
    <p:sldId id="706" r:id="rId22"/>
    <p:sldId id="709" r:id="rId23"/>
    <p:sldId id="710" r:id="rId24"/>
    <p:sldId id="711" r:id="rId25"/>
    <p:sldId id="715" r:id="rId26"/>
    <p:sldId id="719" r:id="rId27"/>
    <p:sldId id="718" r:id="rId28"/>
    <p:sldId id="721" r:id="rId29"/>
    <p:sldId id="712" r:id="rId30"/>
    <p:sldId id="681" r:id="rId31"/>
    <p:sldId id="723" r:id="rId32"/>
    <p:sldId id="722" r:id="rId33"/>
    <p:sldId id="653" r:id="rId34"/>
    <p:sldId id="697" r:id="rId35"/>
    <p:sldId id="64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3BCA"/>
    <a:srgbClr val="00D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66C6A-6C07-4894-AFC2-3B1F4068164B}" type="datetimeFigureOut">
              <a:rPr lang="en-GB" smtClean="0"/>
              <a:t>14/03/2024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05A11-1841-4FA6-A9F2-72EA27AA4A15}" type="slidenum">
              <a:rPr lang="en-GB" smtClean="0"/>
              <a:t>‹#›</a:t>
            </a:fld>
            <a:endParaRPr lang="en-GB"/>
          </a:p>
        </p:txBody>
      </p:sp>
    </p:spTree>
    <p:extLst>
      <p:ext uri="{BB962C8B-B14F-4D97-AF65-F5344CB8AC3E}">
        <p14:creationId xmlns:p14="http://schemas.microsoft.com/office/powerpoint/2010/main" val="92613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2C28D0-F5E7-4802-B51A-C06F9765D63B}" type="slidenum">
              <a:rPr lang="en-GB" smtClean="0"/>
              <a:t>3</a:t>
            </a:fld>
            <a:endParaRPr lang="en-GB"/>
          </a:p>
        </p:txBody>
      </p:sp>
    </p:spTree>
    <p:extLst>
      <p:ext uri="{BB962C8B-B14F-4D97-AF65-F5344CB8AC3E}">
        <p14:creationId xmlns:p14="http://schemas.microsoft.com/office/powerpoint/2010/main" val="86617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605A11-1841-4FA6-A9F2-72EA27AA4A15}" type="slidenum">
              <a:rPr lang="en-GB" smtClean="0"/>
              <a:t>12</a:t>
            </a:fld>
            <a:endParaRPr lang="en-GB"/>
          </a:p>
        </p:txBody>
      </p:sp>
    </p:spTree>
    <p:extLst>
      <p:ext uri="{BB962C8B-B14F-4D97-AF65-F5344CB8AC3E}">
        <p14:creationId xmlns:p14="http://schemas.microsoft.com/office/powerpoint/2010/main" val="2008021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2C28D0-F5E7-4802-B51A-C06F9765D63B}" type="slidenum">
              <a:rPr lang="en-GB" smtClean="0"/>
              <a:t>14</a:t>
            </a:fld>
            <a:endParaRPr lang="en-GB"/>
          </a:p>
        </p:txBody>
      </p:sp>
    </p:spTree>
    <p:extLst>
      <p:ext uri="{BB962C8B-B14F-4D97-AF65-F5344CB8AC3E}">
        <p14:creationId xmlns:p14="http://schemas.microsoft.com/office/powerpoint/2010/main" val="89793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2C28D0-F5E7-4802-B51A-C06F9765D63B}" type="slidenum">
              <a:rPr lang="en-GB" smtClean="0"/>
              <a:t>16</a:t>
            </a:fld>
            <a:endParaRPr lang="en-GB"/>
          </a:p>
        </p:txBody>
      </p:sp>
    </p:spTree>
    <p:extLst>
      <p:ext uri="{BB962C8B-B14F-4D97-AF65-F5344CB8AC3E}">
        <p14:creationId xmlns:p14="http://schemas.microsoft.com/office/powerpoint/2010/main" val="2009143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2C28D0-F5E7-4802-B51A-C06F9765D63B}" type="slidenum">
              <a:rPr lang="en-GB" smtClean="0"/>
              <a:t>27</a:t>
            </a:fld>
            <a:endParaRPr lang="en-GB"/>
          </a:p>
        </p:txBody>
      </p:sp>
    </p:spTree>
    <p:extLst>
      <p:ext uri="{BB962C8B-B14F-4D97-AF65-F5344CB8AC3E}">
        <p14:creationId xmlns:p14="http://schemas.microsoft.com/office/powerpoint/2010/main" val="204456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2C28D0-F5E7-4802-B51A-C06F9765D63B}" type="slidenum">
              <a:rPr lang="en-GB" smtClean="0"/>
              <a:t>28</a:t>
            </a:fld>
            <a:endParaRPr lang="en-GB"/>
          </a:p>
        </p:txBody>
      </p:sp>
    </p:spTree>
    <p:extLst>
      <p:ext uri="{BB962C8B-B14F-4D97-AF65-F5344CB8AC3E}">
        <p14:creationId xmlns:p14="http://schemas.microsoft.com/office/powerpoint/2010/main" val="3931306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2C28D0-F5E7-4802-B51A-C06F9765D63B}" type="slidenum">
              <a:rPr lang="en-GB" smtClean="0"/>
              <a:t>30</a:t>
            </a:fld>
            <a:endParaRPr lang="en-GB"/>
          </a:p>
        </p:txBody>
      </p:sp>
    </p:spTree>
    <p:extLst>
      <p:ext uri="{BB962C8B-B14F-4D97-AF65-F5344CB8AC3E}">
        <p14:creationId xmlns:p14="http://schemas.microsoft.com/office/powerpoint/2010/main" val="93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2F8C5-A4D0-B5B1-07DB-A6012D172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28E5D-0D88-56C9-E990-B736153A7C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D7F35D-8C8B-256D-C844-28FB0F2F39B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A6CEBDE-E029-51C7-EFF1-5DC5C7367A0B}"/>
              </a:ext>
            </a:extLst>
          </p:cNvPr>
          <p:cNvSpPr>
            <a:spLocks noGrp="1"/>
          </p:cNvSpPr>
          <p:nvPr>
            <p:ph type="sldNum" sz="quarter" idx="5"/>
          </p:nvPr>
        </p:nvSpPr>
        <p:spPr/>
        <p:txBody>
          <a:bodyPr/>
          <a:lstStyle/>
          <a:p>
            <a:fld id="{B32C28D0-F5E7-4802-B51A-C06F9765D63B}" type="slidenum">
              <a:rPr lang="en-GB" smtClean="0"/>
              <a:t>31</a:t>
            </a:fld>
            <a:endParaRPr lang="en-GB"/>
          </a:p>
        </p:txBody>
      </p:sp>
    </p:spTree>
    <p:extLst>
      <p:ext uri="{BB962C8B-B14F-4D97-AF65-F5344CB8AC3E}">
        <p14:creationId xmlns:p14="http://schemas.microsoft.com/office/powerpoint/2010/main" val="366295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2C28D0-F5E7-4802-B51A-C06F9765D63B}" type="slidenum">
              <a:rPr lang="en-GB" smtClean="0"/>
              <a:t>32</a:t>
            </a:fld>
            <a:endParaRPr lang="en-GB"/>
          </a:p>
        </p:txBody>
      </p:sp>
    </p:spTree>
    <p:extLst>
      <p:ext uri="{BB962C8B-B14F-4D97-AF65-F5344CB8AC3E}">
        <p14:creationId xmlns:p14="http://schemas.microsoft.com/office/powerpoint/2010/main" val="1240060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3EEE-5A66-5A50-0E73-53DBFD0C9C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E80C1E-3541-C340-5AF6-6BA53F0457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2E8AD5-E7CF-08FB-0B3D-E841BC9FE8E3}"/>
              </a:ext>
            </a:extLst>
          </p:cNvPr>
          <p:cNvSpPr>
            <a:spLocks noGrp="1"/>
          </p:cNvSpPr>
          <p:nvPr>
            <p:ph type="dt" sz="half" idx="10"/>
          </p:nvPr>
        </p:nvSpPr>
        <p:spPr/>
        <p:txBody>
          <a:bodyPr/>
          <a:lstStyle/>
          <a:p>
            <a:fld id="{87318A7B-A661-4A84-A885-A4E2C4E2712E}" type="datetimeFigureOut">
              <a:rPr lang="en-GB" smtClean="0"/>
              <a:t>14/03/2024</a:t>
            </a:fld>
            <a:endParaRPr lang="en-GB"/>
          </a:p>
        </p:txBody>
      </p:sp>
      <p:sp>
        <p:nvSpPr>
          <p:cNvPr id="5" name="Footer Placeholder 4">
            <a:extLst>
              <a:ext uri="{FF2B5EF4-FFF2-40B4-BE49-F238E27FC236}">
                <a16:creationId xmlns:a16="http://schemas.microsoft.com/office/drawing/2014/main" id="{786230B9-4BBD-FF77-EDB7-26486458AC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3F4DBD-37C3-44C9-3D83-50F1EE52DA0E}"/>
              </a:ext>
            </a:extLst>
          </p:cNvPr>
          <p:cNvSpPr>
            <a:spLocks noGrp="1"/>
          </p:cNvSpPr>
          <p:nvPr>
            <p:ph type="sldNum" sz="quarter" idx="12"/>
          </p:nvPr>
        </p:nvSpPr>
        <p:spPr/>
        <p:txBody>
          <a:bodyPr/>
          <a:lstStyle/>
          <a:p>
            <a:fld id="{10947A62-6490-426B-A632-9FC69225A0DA}" type="slidenum">
              <a:rPr lang="en-GB" smtClean="0"/>
              <a:t>‹#›</a:t>
            </a:fld>
            <a:endParaRPr lang="en-GB"/>
          </a:p>
        </p:txBody>
      </p:sp>
    </p:spTree>
    <p:extLst>
      <p:ext uri="{BB962C8B-B14F-4D97-AF65-F5344CB8AC3E}">
        <p14:creationId xmlns:p14="http://schemas.microsoft.com/office/powerpoint/2010/main" val="2721105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AA62-D3F3-5C57-58B8-A717E6E827D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F4B557-7A12-769C-3CB0-F1897E9E9B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BF9422-DD9E-415F-367D-2607E83121FB}"/>
              </a:ext>
            </a:extLst>
          </p:cNvPr>
          <p:cNvSpPr>
            <a:spLocks noGrp="1"/>
          </p:cNvSpPr>
          <p:nvPr>
            <p:ph type="dt" sz="half" idx="10"/>
          </p:nvPr>
        </p:nvSpPr>
        <p:spPr/>
        <p:txBody>
          <a:bodyPr/>
          <a:lstStyle/>
          <a:p>
            <a:fld id="{87318A7B-A661-4A84-A885-A4E2C4E2712E}" type="datetimeFigureOut">
              <a:rPr lang="en-GB" smtClean="0"/>
              <a:t>14/03/2024</a:t>
            </a:fld>
            <a:endParaRPr lang="en-GB"/>
          </a:p>
        </p:txBody>
      </p:sp>
      <p:sp>
        <p:nvSpPr>
          <p:cNvPr id="5" name="Footer Placeholder 4">
            <a:extLst>
              <a:ext uri="{FF2B5EF4-FFF2-40B4-BE49-F238E27FC236}">
                <a16:creationId xmlns:a16="http://schemas.microsoft.com/office/drawing/2014/main" id="{45CBCB34-F626-5814-3867-98555AD2B1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E27BBC-32E2-10E3-4ACE-57EA918001EF}"/>
              </a:ext>
            </a:extLst>
          </p:cNvPr>
          <p:cNvSpPr>
            <a:spLocks noGrp="1"/>
          </p:cNvSpPr>
          <p:nvPr>
            <p:ph type="sldNum" sz="quarter" idx="12"/>
          </p:nvPr>
        </p:nvSpPr>
        <p:spPr/>
        <p:txBody>
          <a:bodyPr/>
          <a:lstStyle/>
          <a:p>
            <a:fld id="{10947A62-6490-426B-A632-9FC69225A0DA}" type="slidenum">
              <a:rPr lang="en-GB" smtClean="0"/>
              <a:t>‹#›</a:t>
            </a:fld>
            <a:endParaRPr lang="en-GB"/>
          </a:p>
        </p:txBody>
      </p:sp>
    </p:spTree>
    <p:extLst>
      <p:ext uri="{BB962C8B-B14F-4D97-AF65-F5344CB8AC3E}">
        <p14:creationId xmlns:p14="http://schemas.microsoft.com/office/powerpoint/2010/main" val="176662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91A4BC-255B-6959-6EAC-68D95040A4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96059D-C576-0BE8-4BF8-0FCC90FFDB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85B901-E881-A141-370B-7F8537301565}"/>
              </a:ext>
            </a:extLst>
          </p:cNvPr>
          <p:cNvSpPr>
            <a:spLocks noGrp="1"/>
          </p:cNvSpPr>
          <p:nvPr>
            <p:ph type="dt" sz="half" idx="10"/>
          </p:nvPr>
        </p:nvSpPr>
        <p:spPr/>
        <p:txBody>
          <a:bodyPr/>
          <a:lstStyle/>
          <a:p>
            <a:fld id="{87318A7B-A661-4A84-A885-A4E2C4E2712E}" type="datetimeFigureOut">
              <a:rPr lang="en-GB" smtClean="0"/>
              <a:t>14/03/2024</a:t>
            </a:fld>
            <a:endParaRPr lang="en-GB"/>
          </a:p>
        </p:txBody>
      </p:sp>
      <p:sp>
        <p:nvSpPr>
          <p:cNvPr id="5" name="Footer Placeholder 4">
            <a:extLst>
              <a:ext uri="{FF2B5EF4-FFF2-40B4-BE49-F238E27FC236}">
                <a16:creationId xmlns:a16="http://schemas.microsoft.com/office/drawing/2014/main" id="{AD071BFF-CEE7-10C6-C963-7EC16B2F83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4B4C73-540E-FDEB-CB96-2CF1830D99F3}"/>
              </a:ext>
            </a:extLst>
          </p:cNvPr>
          <p:cNvSpPr>
            <a:spLocks noGrp="1"/>
          </p:cNvSpPr>
          <p:nvPr>
            <p:ph type="sldNum" sz="quarter" idx="12"/>
          </p:nvPr>
        </p:nvSpPr>
        <p:spPr/>
        <p:txBody>
          <a:bodyPr/>
          <a:lstStyle/>
          <a:p>
            <a:fld id="{10947A62-6490-426B-A632-9FC69225A0DA}" type="slidenum">
              <a:rPr lang="en-GB" smtClean="0"/>
              <a:t>‹#›</a:t>
            </a:fld>
            <a:endParaRPr lang="en-GB"/>
          </a:p>
        </p:txBody>
      </p:sp>
    </p:spTree>
    <p:extLst>
      <p:ext uri="{BB962C8B-B14F-4D97-AF65-F5344CB8AC3E}">
        <p14:creationId xmlns:p14="http://schemas.microsoft.com/office/powerpoint/2010/main" val="4190620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ext &amp;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AAD9-FE1A-4E22-8D28-1D2402841040}"/>
              </a:ext>
            </a:extLst>
          </p:cNvPr>
          <p:cNvSpPr>
            <a:spLocks noGrp="1"/>
          </p:cNvSpPr>
          <p:nvPr>
            <p:ph type="title"/>
          </p:nvPr>
        </p:nvSpPr>
        <p:spPr>
          <a:xfrm>
            <a:off x="816001" y="569344"/>
            <a:ext cx="4542367" cy="759125"/>
          </a:xfrm>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B8290DB1-D60F-45C0-8BCC-4F583CC751F6}"/>
              </a:ext>
            </a:extLst>
          </p:cNvPr>
          <p:cNvSpPr>
            <a:spLocks noGrp="1"/>
          </p:cNvSpPr>
          <p:nvPr>
            <p:ph type="dt" sz="half" idx="10"/>
          </p:nvPr>
        </p:nvSpPr>
        <p:spPr/>
        <p:txBody>
          <a:bodyPr/>
          <a:lstStyle/>
          <a:p>
            <a:fld id="{15A76662-58AF-4F88-B8E1-76190FC9F4F1}" type="datetimeFigureOut">
              <a:rPr lang="en-GB" smtClean="0"/>
              <a:t>14/03/2024</a:t>
            </a:fld>
            <a:endParaRPr lang="en-GB"/>
          </a:p>
        </p:txBody>
      </p:sp>
      <p:sp>
        <p:nvSpPr>
          <p:cNvPr id="5" name="Footer Placeholder 4">
            <a:extLst>
              <a:ext uri="{FF2B5EF4-FFF2-40B4-BE49-F238E27FC236}">
                <a16:creationId xmlns:a16="http://schemas.microsoft.com/office/drawing/2014/main" id="{ECBE9624-401F-4B34-8BED-A428104BA8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A544FF-2F6D-4F0E-9D62-36ADDE82C76C}"/>
              </a:ext>
            </a:extLst>
          </p:cNvPr>
          <p:cNvSpPr>
            <a:spLocks noGrp="1"/>
          </p:cNvSpPr>
          <p:nvPr>
            <p:ph type="sldNum" sz="quarter" idx="12"/>
          </p:nvPr>
        </p:nvSpPr>
        <p:spPr/>
        <p:txBody>
          <a:bodyPr/>
          <a:lstStyle/>
          <a:p>
            <a:fld id="{732DEBED-C0BC-41CA-B6C5-0DD9A805449A}" type="slidenum">
              <a:rPr lang="en-GB" smtClean="0"/>
              <a:t>‹#›</a:t>
            </a:fld>
            <a:endParaRPr lang="en-GB"/>
          </a:p>
        </p:txBody>
      </p:sp>
      <p:sp>
        <p:nvSpPr>
          <p:cNvPr id="10" name="Text Placeholder 9">
            <a:extLst>
              <a:ext uri="{FF2B5EF4-FFF2-40B4-BE49-F238E27FC236}">
                <a16:creationId xmlns:a16="http://schemas.microsoft.com/office/drawing/2014/main" id="{025DD7A2-23AE-4767-80E8-204CE626F7B0}"/>
              </a:ext>
            </a:extLst>
          </p:cNvPr>
          <p:cNvSpPr>
            <a:spLocks noGrp="1"/>
          </p:cNvSpPr>
          <p:nvPr>
            <p:ph type="body" sz="quarter" idx="13"/>
          </p:nvPr>
        </p:nvSpPr>
        <p:spPr>
          <a:xfrm>
            <a:off x="817034" y="1524000"/>
            <a:ext cx="4542367" cy="4454106"/>
          </a:xfrm>
        </p:spPr>
        <p:txBody>
          <a:bodyPr/>
          <a:lstStyle>
            <a:lvl1pPr marL="0" indent="0">
              <a:spcAft>
                <a:spcPts val="1800"/>
              </a:spcAft>
              <a:buNone/>
              <a:defRPr sz="1300" b="1"/>
            </a:lvl1pPr>
            <a:lvl2pPr marL="0" indent="0">
              <a:spcAft>
                <a:spcPts val="1500"/>
              </a:spcAft>
              <a:buFont typeface="Arial" panose="020B0604020202020204" pitchFamily="34" charset="0"/>
              <a:buNone/>
              <a:defRPr sz="1300"/>
            </a:lvl2pPr>
            <a:lvl3pPr marL="228600" indent="-228600">
              <a:spcAft>
                <a:spcPts val="600"/>
              </a:spcAft>
              <a:buClr>
                <a:srgbClr val="763AC7"/>
              </a:buClr>
              <a:buFont typeface="Arial" panose="020B0604020202020204" pitchFamily="34" charset="0"/>
              <a:buChar char="●"/>
              <a:defRPr sz="1300"/>
            </a:lvl3pPr>
            <a:lvl4pPr marL="590550" indent="-230188">
              <a:spcAft>
                <a:spcPts val="600"/>
              </a:spcAft>
              <a:buClr>
                <a:srgbClr val="763AC7"/>
              </a:buClr>
              <a:buFont typeface="Arial" panose="020B0604020202020204" pitchFamily="34" charset="0"/>
              <a:buChar char="●"/>
              <a:defRPr sz="1300"/>
            </a:lvl4pPr>
            <a:lvl5pPr marL="947738" indent="-230188">
              <a:spcAft>
                <a:spcPts val="600"/>
              </a:spcAft>
              <a:buClr>
                <a:srgbClr val="763AC7"/>
              </a:buClr>
              <a:buFont typeface="Arial" panose="020B0604020202020204" pitchFamily="34" charset="0"/>
              <a:buChar cha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2E35EFC6-192A-4630-B664-D9F4B2FF5B8E}"/>
              </a:ext>
            </a:extLst>
          </p:cNvPr>
          <p:cNvSpPr>
            <a:spLocks noGrp="1"/>
          </p:cNvSpPr>
          <p:nvPr>
            <p:ph type="pic" sz="quarter" idx="14" hasCustomPrompt="1"/>
          </p:nvPr>
        </p:nvSpPr>
        <p:spPr>
          <a:xfrm>
            <a:off x="6096000" y="1"/>
            <a:ext cx="6096000" cy="6854093"/>
          </a:xfrm>
        </p:spPr>
        <p:txBody>
          <a:bodyPr>
            <a:normAutofit/>
          </a:bodyPr>
          <a:lstStyle>
            <a:lvl1pPr>
              <a:defRPr sz="1300" b="1"/>
            </a:lvl1pPr>
          </a:lstStyle>
          <a:p>
            <a:r>
              <a:rPr lang="en-GB"/>
              <a:t>Click on icon to add image then ‘right-click’ and choose ‘Send to back’</a:t>
            </a:r>
          </a:p>
        </p:txBody>
      </p:sp>
      <p:pic>
        <p:nvPicPr>
          <p:cNvPr id="3" name="Picture 2" descr="A picture containing icon&#10;&#10;Description automatically generated">
            <a:extLst>
              <a:ext uri="{FF2B5EF4-FFF2-40B4-BE49-F238E27FC236}">
                <a16:creationId xmlns:a16="http://schemas.microsoft.com/office/drawing/2014/main" id="{E7208E17-B5DC-3F0F-F8DA-9925E03E64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58767" y="5824297"/>
            <a:ext cx="1234466" cy="654267"/>
          </a:xfrm>
          <a:prstGeom prst="rect">
            <a:avLst/>
          </a:prstGeom>
        </p:spPr>
      </p:pic>
    </p:spTree>
    <p:extLst>
      <p:ext uri="{BB962C8B-B14F-4D97-AF65-F5344CB8AC3E}">
        <p14:creationId xmlns:p14="http://schemas.microsoft.com/office/powerpoint/2010/main" val="51714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6D74-1139-98AE-9848-B39103A9B1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6E4D6F-C0FD-0C99-3792-A3B4D7BF31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D5A3E9-0413-4C93-AEC6-109ADD2DD031}"/>
              </a:ext>
            </a:extLst>
          </p:cNvPr>
          <p:cNvSpPr>
            <a:spLocks noGrp="1"/>
          </p:cNvSpPr>
          <p:nvPr>
            <p:ph type="dt" sz="half" idx="10"/>
          </p:nvPr>
        </p:nvSpPr>
        <p:spPr/>
        <p:txBody>
          <a:bodyPr/>
          <a:lstStyle/>
          <a:p>
            <a:fld id="{87318A7B-A661-4A84-A885-A4E2C4E2712E}" type="datetimeFigureOut">
              <a:rPr lang="en-GB" smtClean="0"/>
              <a:t>14/03/2024</a:t>
            </a:fld>
            <a:endParaRPr lang="en-GB"/>
          </a:p>
        </p:txBody>
      </p:sp>
      <p:sp>
        <p:nvSpPr>
          <p:cNvPr id="5" name="Footer Placeholder 4">
            <a:extLst>
              <a:ext uri="{FF2B5EF4-FFF2-40B4-BE49-F238E27FC236}">
                <a16:creationId xmlns:a16="http://schemas.microsoft.com/office/drawing/2014/main" id="{60079721-C3F8-BD0F-A698-5433A5C2E3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075112-C52C-2B0F-A228-EDD7BC12DFCF}"/>
              </a:ext>
            </a:extLst>
          </p:cNvPr>
          <p:cNvSpPr>
            <a:spLocks noGrp="1"/>
          </p:cNvSpPr>
          <p:nvPr>
            <p:ph type="sldNum" sz="quarter" idx="12"/>
          </p:nvPr>
        </p:nvSpPr>
        <p:spPr/>
        <p:txBody>
          <a:bodyPr/>
          <a:lstStyle/>
          <a:p>
            <a:fld id="{10947A62-6490-426B-A632-9FC69225A0DA}" type="slidenum">
              <a:rPr lang="en-GB" smtClean="0"/>
              <a:t>‹#›</a:t>
            </a:fld>
            <a:endParaRPr lang="en-GB"/>
          </a:p>
        </p:txBody>
      </p:sp>
    </p:spTree>
    <p:extLst>
      <p:ext uri="{BB962C8B-B14F-4D97-AF65-F5344CB8AC3E}">
        <p14:creationId xmlns:p14="http://schemas.microsoft.com/office/powerpoint/2010/main" val="263875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5379F-0989-933C-37C1-C6CB0DF05B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184132-84A2-E506-018F-D9687469C3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0FB3FC-679F-30E4-ABCE-B797A503D39A}"/>
              </a:ext>
            </a:extLst>
          </p:cNvPr>
          <p:cNvSpPr>
            <a:spLocks noGrp="1"/>
          </p:cNvSpPr>
          <p:nvPr>
            <p:ph type="dt" sz="half" idx="10"/>
          </p:nvPr>
        </p:nvSpPr>
        <p:spPr/>
        <p:txBody>
          <a:bodyPr/>
          <a:lstStyle/>
          <a:p>
            <a:fld id="{87318A7B-A661-4A84-A885-A4E2C4E2712E}" type="datetimeFigureOut">
              <a:rPr lang="en-GB" smtClean="0"/>
              <a:t>14/03/2024</a:t>
            </a:fld>
            <a:endParaRPr lang="en-GB"/>
          </a:p>
        </p:txBody>
      </p:sp>
      <p:sp>
        <p:nvSpPr>
          <p:cNvPr id="5" name="Footer Placeholder 4">
            <a:extLst>
              <a:ext uri="{FF2B5EF4-FFF2-40B4-BE49-F238E27FC236}">
                <a16:creationId xmlns:a16="http://schemas.microsoft.com/office/drawing/2014/main" id="{4D275732-C530-4D29-0C67-39516A7A09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A92060-6C89-8673-3F28-9F877809548B}"/>
              </a:ext>
            </a:extLst>
          </p:cNvPr>
          <p:cNvSpPr>
            <a:spLocks noGrp="1"/>
          </p:cNvSpPr>
          <p:nvPr>
            <p:ph type="sldNum" sz="quarter" idx="12"/>
          </p:nvPr>
        </p:nvSpPr>
        <p:spPr/>
        <p:txBody>
          <a:bodyPr/>
          <a:lstStyle/>
          <a:p>
            <a:fld id="{10947A62-6490-426B-A632-9FC69225A0DA}" type="slidenum">
              <a:rPr lang="en-GB" smtClean="0"/>
              <a:t>‹#›</a:t>
            </a:fld>
            <a:endParaRPr lang="en-GB"/>
          </a:p>
        </p:txBody>
      </p:sp>
    </p:spTree>
    <p:extLst>
      <p:ext uri="{BB962C8B-B14F-4D97-AF65-F5344CB8AC3E}">
        <p14:creationId xmlns:p14="http://schemas.microsoft.com/office/powerpoint/2010/main" val="236772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85FB-FE0B-9B5C-BA5A-5828FDCF5C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0978AE-6BB3-E798-F169-EEF29FDAB1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4764DD-310D-1864-4D54-DDD6C07941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F48091-6415-1D1D-BDDC-D1E9CEEC3EF2}"/>
              </a:ext>
            </a:extLst>
          </p:cNvPr>
          <p:cNvSpPr>
            <a:spLocks noGrp="1"/>
          </p:cNvSpPr>
          <p:nvPr>
            <p:ph type="dt" sz="half" idx="10"/>
          </p:nvPr>
        </p:nvSpPr>
        <p:spPr/>
        <p:txBody>
          <a:bodyPr/>
          <a:lstStyle/>
          <a:p>
            <a:fld id="{87318A7B-A661-4A84-A885-A4E2C4E2712E}" type="datetimeFigureOut">
              <a:rPr lang="en-GB" smtClean="0"/>
              <a:t>14/03/2024</a:t>
            </a:fld>
            <a:endParaRPr lang="en-GB"/>
          </a:p>
        </p:txBody>
      </p:sp>
      <p:sp>
        <p:nvSpPr>
          <p:cNvPr id="6" name="Footer Placeholder 5">
            <a:extLst>
              <a:ext uri="{FF2B5EF4-FFF2-40B4-BE49-F238E27FC236}">
                <a16:creationId xmlns:a16="http://schemas.microsoft.com/office/drawing/2014/main" id="{12765394-6953-65ED-1AB5-CA6A3BF299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C7B731-890A-645F-0100-4B244F946DFF}"/>
              </a:ext>
            </a:extLst>
          </p:cNvPr>
          <p:cNvSpPr>
            <a:spLocks noGrp="1"/>
          </p:cNvSpPr>
          <p:nvPr>
            <p:ph type="sldNum" sz="quarter" idx="12"/>
          </p:nvPr>
        </p:nvSpPr>
        <p:spPr/>
        <p:txBody>
          <a:bodyPr/>
          <a:lstStyle/>
          <a:p>
            <a:fld id="{10947A62-6490-426B-A632-9FC69225A0DA}" type="slidenum">
              <a:rPr lang="en-GB" smtClean="0"/>
              <a:t>‹#›</a:t>
            </a:fld>
            <a:endParaRPr lang="en-GB"/>
          </a:p>
        </p:txBody>
      </p:sp>
    </p:spTree>
    <p:extLst>
      <p:ext uri="{BB962C8B-B14F-4D97-AF65-F5344CB8AC3E}">
        <p14:creationId xmlns:p14="http://schemas.microsoft.com/office/powerpoint/2010/main" val="2385068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FD32-6DFC-4059-B8BC-463478AB7D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72DBF5-FE22-E74F-0EB5-30EBF77CD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F7D487-E8E2-4CF0-C5F2-3ECA7D195A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D5AC46-3CA4-D8C8-6079-83BA5679E5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3C4C7E-001A-B07B-B364-2163D80DA6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1DC9DA-ED0F-5A13-2DF4-A904825C9995}"/>
              </a:ext>
            </a:extLst>
          </p:cNvPr>
          <p:cNvSpPr>
            <a:spLocks noGrp="1"/>
          </p:cNvSpPr>
          <p:nvPr>
            <p:ph type="dt" sz="half" idx="10"/>
          </p:nvPr>
        </p:nvSpPr>
        <p:spPr/>
        <p:txBody>
          <a:bodyPr/>
          <a:lstStyle/>
          <a:p>
            <a:fld id="{87318A7B-A661-4A84-A885-A4E2C4E2712E}" type="datetimeFigureOut">
              <a:rPr lang="en-GB" smtClean="0"/>
              <a:t>14/03/2024</a:t>
            </a:fld>
            <a:endParaRPr lang="en-GB"/>
          </a:p>
        </p:txBody>
      </p:sp>
      <p:sp>
        <p:nvSpPr>
          <p:cNvPr id="8" name="Footer Placeholder 7">
            <a:extLst>
              <a:ext uri="{FF2B5EF4-FFF2-40B4-BE49-F238E27FC236}">
                <a16:creationId xmlns:a16="http://schemas.microsoft.com/office/drawing/2014/main" id="{028A8BC8-5BA6-DB6D-CCC4-9E8A341C68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EA2E16C-4219-4184-654E-E6880B2F6300}"/>
              </a:ext>
            </a:extLst>
          </p:cNvPr>
          <p:cNvSpPr>
            <a:spLocks noGrp="1"/>
          </p:cNvSpPr>
          <p:nvPr>
            <p:ph type="sldNum" sz="quarter" idx="12"/>
          </p:nvPr>
        </p:nvSpPr>
        <p:spPr/>
        <p:txBody>
          <a:bodyPr/>
          <a:lstStyle/>
          <a:p>
            <a:fld id="{10947A62-6490-426B-A632-9FC69225A0DA}" type="slidenum">
              <a:rPr lang="en-GB" smtClean="0"/>
              <a:t>‹#›</a:t>
            </a:fld>
            <a:endParaRPr lang="en-GB"/>
          </a:p>
        </p:txBody>
      </p:sp>
    </p:spTree>
    <p:extLst>
      <p:ext uri="{BB962C8B-B14F-4D97-AF65-F5344CB8AC3E}">
        <p14:creationId xmlns:p14="http://schemas.microsoft.com/office/powerpoint/2010/main" val="406850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1D26-E8D3-C84A-4DCE-7157B1565D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39186F-443D-74B1-BD15-04E6ECB63A5F}"/>
              </a:ext>
            </a:extLst>
          </p:cNvPr>
          <p:cNvSpPr>
            <a:spLocks noGrp="1"/>
          </p:cNvSpPr>
          <p:nvPr>
            <p:ph type="dt" sz="half" idx="10"/>
          </p:nvPr>
        </p:nvSpPr>
        <p:spPr/>
        <p:txBody>
          <a:bodyPr/>
          <a:lstStyle/>
          <a:p>
            <a:fld id="{87318A7B-A661-4A84-A885-A4E2C4E2712E}" type="datetimeFigureOut">
              <a:rPr lang="en-GB" smtClean="0"/>
              <a:t>14/03/2024</a:t>
            </a:fld>
            <a:endParaRPr lang="en-GB"/>
          </a:p>
        </p:txBody>
      </p:sp>
      <p:sp>
        <p:nvSpPr>
          <p:cNvPr id="4" name="Footer Placeholder 3">
            <a:extLst>
              <a:ext uri="{FF2B5EF4-FFF2-40B4-BE49-F238E27FC236}">
                <a16:creationId xmlns:a16="http://schemas.microsoft.com/office/drawing/2014/main" id="{7671726C-199B-F261-2BEE-909AB32414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A3D7D8-B352-22F3-B151-E472E9D77D0B}"/>
              </a:ext>
            </a:extLst>
          </p:cNvPr>
          <p:cNvSpPr>
            <a:spLocks noGrp="1"/>
          </p:cNvSpPr>
          <p:nvPr>
            <p:ph type="sldNum" sz="quarter" idx="12"/>
          </p:nvPr>
        </p:nvSpPr>
        <p:spPr/>
        <p:txBody>
          <a:bodyPr/>
          <a:lstStyle/>
          <a:p>
            <a:fld id="{10947A62-6490-426B-A632-9FC69225A0DA}" type="slidenum">
              <a:rPr lang="en-GB" smtClean="0"/>
              <a:t>‹#›</a:t>
            </a:fld>
            <a:endParaRPr lang="en-GB"/>
          </a:p>
        </p:txBody>
      </p:sp>
    </p:spTree>
    <p:extLst>
      <p:ext uri="{BB962C8B-B14F-4D97-AF65-F5344CB8AC3E}">
        <p14:creationId xmlns:p14="http://schemas.microsoft.com/office/powerpoint/2010/main" val="278242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3681AE-0FA5-F863-EC0F-7D3C349C6F31}"/>
              </a:ext>
            </a:extLst>
          </p:cNvPr>
          <p:cNvSpPr>
            <a:spLocks noGrp="1"/>
          </p:cNvSpPr>
          <p:nvPr>
            <p:ph type="dt" sz="half" idx="10"/>
          </p:nvPr>
        </p:nvSpPr>
        <p:spPr/>
        <p:txBody>
          <a:bodyPr/>
          <a:lstStyle/>
          <a:p>
            <a:fld id="{87318A7B-A661-4A84-A885-A4E2C4E2712E}" type="datetimeFigureOut">
              <a:rPr lang="en-GB" smtClean="0"/>
              <a:t>14/03/2024</a:t>
            </a:fld>
            <a:endParaRPr lang="en-GB"/>
          </a:p>
        </p:txBody>
      </p:sp>
      <p:sp>
        <p:nvSpPr>
          <p:cNvPr id="3" name="Footer Placeholder 2">
            <a:extLst>
              <a:ext uri="{FF2B5EF4-FFF2-40B4-BE49-F238E27FC236}">
                <a16:creationId xmlns:a16="http://schemas.microsoft.com/office/drawing/2014/main" id="{0F9E9978-5ABB-4A36-3CAA-D7943028FA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B99753-6E3E-D19B-BF80-23D4D871963B}"/>
              </a:ext>
            </a:extLst>
          </p:cNvPr>
          <p:cNvSpPr>
            <a:spLocks noGrp="1"/>
          </p:cNvSpPr>
          <p:nvPr>
            <p:ph type="sldNum" sz="quarter" idx="12"/>
          </p:nvPr>
        </p:nvSpPr>
        <p:spPr/>
        <p:txBody>
          <a:bodyPr/>
          <a:lstStyle/>
          <a:p>
            <a:fld id="{10947A62-6490-426B-A632-9FC69225A0DA}" type="slidenum">
              <a:rPr lang="en-GB" smtClean="0"/>
              <a:t>‹#›</a:t>
            </a:fld>
            <a:endParaRPr lang="en-GB"/>
          </a:p>
        </p:txBody>
      </p:sp>
    </p:spTree>
    <p:extLst>
      <p:ext uri="{BB962C8B-B14F-4D97-AF65-F5344CB8AC3E}">
        <p14:creationId xmlns:p14="http://schemas.microsoft.com/office/powerpoint/2010/main" val="105925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21583-4E37-CF74-C729-ECFE446A88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684583-23C9-6703-11FC-896F377B6C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838670-5FEE-143B-C47D-EDE592F93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E18B3-D4C9-D812-F896-B765AB8130C5}"/>
              </a:ext>
            </a:extLst>
          </p:cNvPr>
          <p:cNvSpPr>
            <a:spLocks noGrp="1"/>
          </p:cNvSpPr>
          <p:nvPr>
            <p:ph type="dt" sz="half" idx="10"/>
          </p:nvPr>
        </p:nvSpPr>
        <p:spPr/>
        <p:txBody>
          <a:bodyPr/>
          <a:lstStyle/>
          <a:p>
            <a:fld id="{87318A7B-A661-4A84-A885-A4E2C4E2712E}" type="datetimeFigureOut">
              <a:rPr lang="en-GB" smtClean="0"/>
              <a:t>14/03/2024</a:t>
            </a:fld>
            <a:endParaRPr lang="en-GB"/>
          </a:p>
        </p:txBody>
      </p:sp>
      <p:sp>
        <p:nvSpPr>
          <p:cNvPr id="6" name="Footer Placeholder 5">
            <a:extLst>
              <a:ext uri="{FF2B5EF4-FFF2-40B4-BE49-F238E27FC236}">
                <a16:creationId xmlns:a16="http://schemas.microsoft.com/office/drawing/2014/main" id="{FBBFE18F-C1A3-A3ED-A4A1-7A733AB746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9ADEA7-1BAA-3906-104A-0034097BDB4A}"/>
              </a:ext>
            </a:extLst>
          </p:cNvPr>
          <p:cNvSpPr>
            <a:spLocks noGrp="1"/>
          </p:cNvSpPr>
          <p:nvPr>
            <p:ph type="sldNum" sz="quarter" idx="12"/>
          </p:nvPr>
        </p:nvSpPr>
        <p:spPr/>
        <p:txBody>
          <a:bodyPr/>
          <a:lstStyle/>
          <a:p>
            <a:fld id="{10947A62-6490-426B-A632-9FC69225A0DA}" type="slidenum">
              <a:rPr lang="en-GB" smtClean="0"/>
              <a:t>‹#›</a:t>
            </a:fld>
            <a:endParaRPr lang="en-GB"/>
          </a:p>
        </p:txBody>
      </p:sp>
    </p:spTree>
    <p:extLst>
      <p:ext uri="{BB962C8B-B14F-4D97-AF65-F5344CB8AC3E}">
        <p14:creationId xmlns:p14="http://schemas.microsoft.com/office/powerpoint/2010/main" val="159808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E6EF8-F894-E3E9-6829-2C27915A73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CCC1D5-F653-C874-8196-451E78862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B15839-4EB1-C55C-7E05-6A0485715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B688DF-7E78-C7D2-9735-269A46784843}"/>
              </a:ext>
            </a:extLst>
          </p:cNvPr>
          <p:cNvSpPr>
            <a:spLocks noGrp="1"/>
          </p:cNvSpPr>
          <p:nvPr>
            <p:ph type="dt" sz="half" idx="10"/>
          </p:nvPr>
        </p:nvSpPr>
        <p:spPr/>
        <p:txBody>
          <a:bodyPr/>
          <a:lstStyle/>
          <a:p>
            <a:fld id="{87318A7B-A661-4A84-A885-A4E2C4E2712E}" type="datetimeFigureOut">
              <a:rPr lang="en-GB" smtClean="0"/>
              <a:t>14/03/2024</a:t>
            </a:fld>
            <a:endParaRPr lang="en-GB"/>
          </a:p>
        </p:txBody>
      </p:sp>
      <p:sp>
        <p:nvSpPr>
          <p:cNvPr id="6" name="Footer Placeholder 5">
            <a:extLst>
              <a:ext uri="{FF2B5EF4-FFF2-40B4-BE49-F238E27FC236}">
                <a16:creationId xmlns:a16="http://schemas.microsoft.com/office/drawing/2014/main" id="{880C6262-E381-9141-2500-89411EB397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E37DEC-41B0-1933-EEAD-68FDF80443CF}"/>
              </a:ext>
            </a:extLst>
          </p:cNvPr>
          <p:cNvSpPr>
            <a:spLocks noGrp="1"/>
          </p:cNvSpPr>
          <p:nvPr>
            <p:ph type="sldNum" sz="quarter" idx="12"/>
          </p:nvPr>
        </p:nvSpPr>
        <p:spPr/>
        <p:txBody>
          <a:bodyPr/>
          <a:lstStyle/>
          <a:p>
            <a:fld id="{10947A62-6490-426B-A632-9FC69225A0DA}" type="slidenum">
              <a:rPr lang="en-GB" smtClean="0"/>
              <a:t>‹#›</a:t>
            </a:fld>
            <a:endParaRPr lang="en-GB"/>
          </a:p>
        </p:txBody>
      </p:sp>
    </p:spTree>
    <p:extLst>
      <p:ext uri="{BB962C8B-B14F-4D97-AF65-F5344CB8AC3E}">
        <p14:creationId xmlns:p14="http://schemas.microsoft.com/office/powerpoint/2010/main" val="421156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BCA4A7-55F3-D85F-F0D4-9FA2CAE6CE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44AE3B-C6B2-057C-4E10-699BC3D420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20EE13-753B-952C-5114-5ED5A95A4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18A7B-A661-4A84-A885-A4E2C4E2712E}" type="datetimeFigureOut">
              <a:rPr lang="en-GB" smtClean="0"/>
              <a:t>14/03/2024</a:t>
            </a:fld>
            <a:endParaRPr lang="en-GB"/>
          </a:p>
        </p:txBody>
      </p:sp>
      <p:sp>
        <p:nvSpPr>
          <p:cNvPr id="5" name="Footer Placeholder 4">
            <a:extLst>
              <a:ext uri="{FF2B5EF4-FFF2-40B4-BE49-F238E27FC236}">
                <a16:creationId xmlns:a16="http://schemas.microsoft.com/office/drawing/2014/main" id="{A6F02C84-8ADE-F3B4-7292-2DE7B554B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071043-DE44-AEDA-013E-42AF65437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47A62-6490-426B-A632-9FC69225A0DA}" type="slidenum">
              <a:rPr lang="en-GB" smtClean="0"/>
              <a:t>‹#›</a:t>
            </a:fld>
            <a:endParaRPr lang="en-GB"/>
          </a:p>
        </p:txBody>
      </p:sp>
      <p:pic>
        <p:nvPicPr>
          <p:cNvPr id="7" name="Picture 6" descr="A picture containing icon&#10;&#10;Description automatically generated">
            <a:extLst>
              <a:ext uri="{FF2B5EF4-FFF2-40B4-BE49-F238E27FC236}">
                <a16:creationId xmlns:a16="http://schemas.microsoft.com/office/drawing/2014/main" id="{FF152FE1-3595-661F-840E-83CC58171B2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612993" y="5837549"/>
            <a:ext cx="1234466" cy="654267"/>
          </a:xfrm>
          <a:prstGeom prst="rect">
            <a:avLst/>
          </a:prstGeom>
        </p:spPr>
      </p:pic>
    </p:spTree>
    <p:extLst>
      <p:ext uri="{BB962C8B-B14F-4D97-AF65-F5344CB8AC3E}">
        <p14:creationId xmlns:p14="http://schemas.microsoft.com/office/powerpoint/2010/main" val="4211850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scanmail.trustwave.com/?c=261&amp;d=09zx5XurczO1OnWyOJ-00Izj611Ae262cehO9vs-FQ&amp;u=https%3a%2f%2fwww%2ebrilliantlifecommunity%2ecom%2fblog%2funderstanding%2520the%2520window%2520of%2520tolerance" TargetMode="Externa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iris.who.int/bitstream/handle/10665/44428/?sequence=1"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kingsfund.org.uk/insight-and-analysis/long-reads/what-is-compassionate-leadership" TargetMode="External"/><Relationship Id="rId4" Type="http://schemas.openxmlformats.org/officeDocument/2006/relationships/hyperlink" Target="https://www.researchgate.net/publication/322404395_Compassion_at_Work_Toolki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hyperlink" Target="https://platfformwellbeing.com/workplace-wellbeing-support/workplace-training/understanding-mental-health-training/?utm_source=Webinar+Slides&amp;utm_medium=Book+now+link" TargetMode="Externa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forms.office.com/pages/responsepage.aspx?id=U1TfQIY1P06TU-kPK4-tLsCYsLn-jBNIj9dTLaoOrmxUODNXUEdMWVpKVENPUkNSMDZQWFhaQkk1RSQlQCN0PWc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461BED-479F-44C8-DC9A-5D63075DC737}"/>
              </a:ext>
            </a:extLst>
          </p:cNvPr>
          <p:cNvSpPr/>
          <p:nvPr/>
        </p:nvSpPr>
        <p:spPr>
          <a:xfrm>
            <a:off x="0" y="2636"/>
            <a:ext cx="12220204" cy="6858000"/>
          </a:xfrm>
          <a:prstGeom prst="rect">
            <a:avLst/>
          </a:prstGeom>
          <a:solidFill>
            <a:srgbClr val="763A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A7717605-03C7-0380-404F-9DEA09E41056}"/>
              </a:ext>
            </a:extLst>
          </p:cNvPr>
          <p:cNvSpPr txBox="1">
            <a:spLocks/>
          </p:cNvSpPr>
          <p:nvPr/>
        </p:nvSpPr>
        <p:spPr>
          <a:xfrm>
            <a:off x="1278082" y="1188244"/>
            <a:ext cx="9445831" cy="93168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solidFill>
                  <a:srgbClr val="FF89FF"/>
                </a:solidFill>
              </a:rPr>
              <a:t>Welcome</a:t>
            </a:r>
            <a:endParaRPr lang="en-GB" sz="4400">
              <a:solidFill>
                <a:srgbClr val="FF89FF"/>
              </a:solidFill>
              <a:latin typeface="+mn-lt"/>
            </a:endParaRPr>
          </a:p>
        </p:txBody>
      </p:sp>
      <p:pic>
        <p:nvPicPr>
          <p:cNvPr id="6" name="Graphic 5">
            <a:extLst>
              <a:ext uri="{FF2B5EF4-FFF2-40B4-BE49-F238E27FC236}">
                <a16:creationId xmlns:a16="http://schemas.microsoft.com/office/drawing/2014/main" id="{7DD04E39-71CA-969A-838B-FA24CEB719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05301" y="5814406"/>
            <a:ext cx="2581398" cy="535762"/>
          </a:xfrm>
          <a:prstGeom prst="rect">
            <a:avLst/>
          </a:prstGeom>
        </p:spPr>
      </p:pic>
      <p:sp>
        <p:nvSpPr>
          <p:cNvPr id="7" name="TextBox 6">
            <a:extLst>
              <a:ext uri="{FF2B5EF4-FFF2-40B4-BE49-F238E27FC236}">
                <a16:creationId xmlns:a16="http://schemas.microsoft.com/office/drawing/2014/main" id="{87CD58E0-2EC7-9299-2651-63AED03C3EF5}"/>
              </a:ext>
            </a:extLst>
          </p:cNvPr>
          <p:cNvSpPr txBox="1"/>
          <p:nvPr/>
        </p:nvSpPr>
        <p:spPr>
          <a:xfrm>
            <a:off x="1278082" y="5814406"/>
            <a:ext cx="3638303" cy="1015663"/>
          </a:xfrm>
          <a:prstGeom prst="rect">
            <a:avLst/>
          </a:prstGeom>
          <a:noFill/>
        </p:spPr>
        <p:txBody>
          <a:bodyPr wrap="square" rtlCol="0">
            <a:spAutoFit/>
          </a:bodyPr>
          <a:lstStyle/>
          <a:p>
            <a:r>
              <a:rPr lang="en-GB" sz="2400">
                <a:solidFill>
                  <a:schemeClr val="bg1"/>
                </a:solidFill>
                <a:latin typeface="+mn-lt"/>
              </a:rPr>
              <a:t>platfformwellbeing.com</a:t>
            </a:r>
          </a:p>
          <a:p>
            <a:endParaRPr lang="en-GB" sz="3600">
              <a:solidFill>
                <a:schemeClr val="bg1"/>
              </a:solidFill>
            </a:endParaRPr>
          </a:p>
        </p:txBody>
      </p:sp>
      <p:pic>
        <p:nvPicPr>
          <p:cNvPr id="12" name="Picture 11" descr="A white text on a black background&#10;&#10;Description automatically generated with medium confidence">
            <a:extLst>
              <a:ext uri="{FF2B5EF4-FFF2-40B4-BE49-F238E27FC236}">
                <a16:creationId xmlns:a16="http://schemas.microsoft.com/office/drawing/2014/main" id="{4B1B79D0-86C2-C789-A93D-0D0F51FFBC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74017" y="6023112"/>
            <a:ext cx="991861" cy="362704"/>
          </a:xfrm>
          <a:prstGeom prst="rect">
            <a:avLst/>
          </a:prstGeom>
        </p:spPr>
      </p:pic>
      <p:sp>
        <p:nvSpPr>
          <p:cNvPr id="13" name="Rectangle 12">
            <a:extLst>
              <a:ext uri="{FF2B5EF4-FFF2-40B4-BE49-F238E27FC236}">
                <a16:creationId xmlns:a16="http://schemas.microsoft.com/office/drawing/2014/main" id="{17029D1A-7AF6-E6F9-AF68-B07E4B0C4782}"/>
              </a:ext>
            </a:extLst>
          </p:cNvPr>
          <p:cNvSpPr/>
          <p:nvPr/>
        </p:nvSpPr>
        <p:spPr>
          <a:xfrm>
            <a:off x="816000" y="0"/>
            <a:ext cx="96000" cy="237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Title 1">
            <a:extLst>
              <a:ext uri="{FF2B5EF4-FFF2-40B4-BE49-F238E27FC236}">
                <a16:creationId xmlns:a16="http://schemas.microsoft.com/office/drawing/2014/main" id="{10C0A947-023A-C4DB-AB42-58D91DC4632F}"/>
              </a:ext>
            </a:extLst>
          </p:cNvPr>
          <p:cNvSpPr>
            <a:spLocks noGrp="1"/>
          </p:cNvSpPr>
          <p:nvPr>
            <p:ph type="ctrTitle"/>
          </p:nvPr>
        </p:nvSpPr>
        <p:spPr>
          <a:xfrm>
            <a:off x="1278081" y="2119933"/>
            <a:ext cx="9445831" cy="1714753"/>
          </a:xfrm>
        </p:spPr>
        <p:txBody>
          <a:bodyPr>
            <a:normAutofit fontScale="90000"/>
          </a:bodyPr>
          <a:lstStyle/>
          <a:p>
            <a:pPr algn="l"/>
            <a:r>
              <a:rPr lang="en-GB" sz="6000" b="1" dirty="0">
                <a:solidFill>
                  <a:schemeClr val="bg1"/>
                </a:solidFill>
                <a:latin typeface="Arial" panose="020B0604020202020204" pitchFamily="34" charset="0"/>
                <a:cs typeface="Arial" panose="020B0604020202020204" pitchFamily="34" charset="0"/>
              </a:rPr>
              <a:t>Embracing </a:t>
            </a:r>
            <a:br>
              <a:rPr lang="en-GB" sz="6000" b="1" dirty="0">
                <a:solidFill>
                  <a:schemeClr val="bg1"/>
                </a:solidFill>
                <a:latin typeface="Arial" panose="020B0604020202020204" pitchFamily="34" charset="0"/>
                <a:cs typeface="Arial" panose="020B0604020202020204" pitchFamily="34" charset="0"/>
              </a:rPr>
            </a:br>
            <a:r>
              <a:rPr lang="en-GB" sz="6000" b="1" dirty="0">
                <a:solidFill>
                  <a:schemeClr val="bg1"/>
                </a:solidFill>
                <a:latin typeface="Arial" panose="020B0604020202020204" pitchFamily="34" charset="0"/>
                <a:cs typeface="Arial" panose="020B0604020202020204" pitchFamily="34" charset="0"/>
              </a:rPr>
              <a:t>Compassionate Leadership</a:t>
            </a:r>
            <a:endParaRPr lang="en-GB" sz="40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AD7B50F-5B4B-CD81-9D96-B279C5086350}"/>
              </a:ext>
            </a:extLst>
          </p:cNvPr>
          <p:cNvSpPr txBox="1"/>
          <p:nvPr/>
        </p:nvSpPr>
        <p:spPr>
          <a:xfrm>
            <a:off x="1311847" y="3979732"/>
            <a:ext cx="6460553" cy="461665"/>
          </a:xfrm>
          <a:prstGeom prst="rect">
            <a:avLst/>
          </a:prstGeom>
          <a:noFill/>
        </p:spPr>
        <p:txBody>
          <a:bodyPr wrap="square">
            <a:spAutoFit/>
          </a:bodyPr>
          <a:lstStyle/>
          <a:p>
            <a:r>
              <a:rPr lang="en-GB" sz="2400" b="0" i="0" dirty="0">
                <a:solidFill>
                  <a:srgbClr val="00D7CD"/>
                </a:solidFill>
                <a:effectLst/>
                <a:latin typeface="Arial" panose="020B0604020202020204" pitchFamily="34" charset="0"/>
                <a:cs typeface="Arial" panose="020B0604020202020204" pitchFamily="34" charset="0"/>
              </a:rPr>
              <a:t>Practices for a connected workforce</a:t>
            </a:r>
            <a:endParaRPr lang="en-GB" sz="2400" dirty="0">
              <a:solidFill>
                <a:srgbClr val="00D7C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590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E4EE8A-D3D0-0D97-5B75-DDB822B3F66F}"/>
              </a:ext>
            </a:extLst>
          </p:cNvPr>
          <p:cNvSpPr/>
          <p:nvPr/>
        </p:nvSpPr>
        <p:spPr>
          <a:xfrm>
            <a:off x="-161544" y="0"/>
            <a:ext cx="12353544" cy="6922008"/>
          </a:xfrm>
          <a:prstGeom prst="rect">
            <a:avLst/>
          </a:prstGeom>
          <a:solidFill>
            <a:srgbClr val="783B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74087C0-C30A-9ED6-0994-D87CA2B5C0AF}"/>
              </a:ext>
            </a:extLst>
          </p:cNvPr>
          <p:cNvSpPr>
            <a:spLocks noGrp="1"/>
          </p:cNvSpPr>
          <p:nvPr>
            <p:ph type="title"/>
          </p:nvPr>
        </p:nvSpPr>
        <p:spPr>
          <a:xfrm>
            <a:off x="978662" y="2798222"/>
            <a:ext cx="10073132" cy="1325563"/>
          </a:xfrm>
        </p:spPr>
        <p:txBody>
          <a:bodyPr>
            <a:noAutofit/>
          </a:bodyPr>
          <a:lstStyle/>
          <a:p>
            <a:pPr algn="ctr"/>
            <a:r>
              <a:rPr lang="en-GB" dirty="0">
                <a:solidFill>
                  <a:schemeClr val="bg1"/>
                </a:solidFill>
                <a:latin typeface="Arial" panose="020B0604020202020204" pitchFamily="34" charset="0"/>
                <a:cs typeface="Arial" panose="020B0604020202020204" pitchFamily="34" charset="0"/>
              </a:rPr>
              <a:t>How does this apply to work?</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90A5FE9D-3829-5C13-0B98-230B3A08449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74017" y="6023112"/>
            <a:ext cx="991861" cy="362704"/>
          </a:xfrm>
          <a:prstGeom prst="rect">
            <a:avLst/>
          </a:prstGeom>
        </p:spPr>
      </p:pic>
    </p:spTree>
    <p:extLst>
      <p:ext uri="{BB962C8B-B14F-4D97-AF65-F5344CB8AC3E}">
        <p14:creationId xmlns:p14="http://schemas.microsoft.com/office/powerpoint/2010/main" val="2383234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verflowing Teacup Series by Smallwhitewave on Deviant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75" y="460376"/>
            <a:ext cx="5203825" cy="607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90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B12153-3A9E-1CDF-0D9D-C1D0D85938C9}"/>
              </a:ext>
            </a:extLst>
          </p:cNvPr>
          <p:cNvPicPr>
            <a:picLocks noChangeAspect="1"/>
          </p:cNvPicPr>
          <p:nvPr/>
        </p:nvPicPr>
        <p:blipFill rotWithShape="1">
          <a:blip r:embed="rId3"/>
          <a:srcRect l="33134" t="28222" r="36000" b="18796"/>
          <a:stretch/>
        </p:blipFill>
        <p:spPr>
          <a:xfrm>
            <a:off x="3113070" y="658761"/>
            <a:ext cx="5361815" cy="5176960"/>
          </a:xfrm>
          <a:prstGeom prst="rect">
            <a:avLst/>
          </a:prstGeom>
        </p:spPr>
      </p:pic>
    </p:spTree>
    <p:extLst>
      <p:ext uri="{BB962C8B-B14F-4D97-AF65-F5344CB8AC3E}">
        <p14:creationId xmlns:p14="http://schemas.microsoft.com/office/powerpoint/2010/main" val="367510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9 Simple Ways to Deal With Stress at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86" y="1812131"/>
            <a:ext cx="4976594" cy="32337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neliness won't end when the pandemic ends - CNN"/>
          <p:cNvPicPr>
            <a:picLocks noChangeAspect="1" noChangeArrowheads="1"/>
          </p:cNvPicPr>
          <p:nvPr/>
        </p:nvPicPr>
        <p:blipFill rotWithShape="1">
          <a:blip r:embed="rId3">
            <a:extLst>
              <a:ext uri="{28A0092B-C50C-407E-A947-70E740481C1C}">
                <a14:useLocalDpi xmlns:a14="http://schemas.microsoft.com/office/drawing/2010/main" val="0"/>
              </a:ext>
            </a:extLst>
          </a:blip>
          <a:srcRect l="5792"/>
          <a:stretch/>
        </p:blipFill>
        <p:spPr bwMode="auto">
          <a:xfrm>
            <a:off x="6096000" y="1812131"/>
            <a:ext cx="5428614" cy="32337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04394" y="1042688"/>
            <a:ext cx="4502579" cy="769441"/>
          </a:xfrm>
          <a:prstGeom prst="rect">
            <a:avLst/>
          </a:prstGeom>
          <a:noFill/>
        </p:spPr>
        <p:txBody>
          <a:bodyPr wrap="none" lIns="91440" tIns="45720" rIns="91440" bIns="45720">
            <a:spAutoFit/>
          </a:bodyPr>
          <a:lstStyle/>
          <a:p>
            <a:pPr algn="ctr"/>
            <a:r>
              <a:rPr lang="en-US" sz="4400" dirty="0">
                <a:solidFill>
                  <a:srgbClr val="783BCA"/>
                </a:solidFill>
                <a:latin typeface="Arial" panose="020B0604020202020204" pitchFamily="34" charset="0"/>
                <a:cs typeface="Arial" panose="020B0604020202020204" pitchFamily="34" charset="0"/>
              </a:rPr>
              <a:t>Workplace stress</a:t>
            </a:r>
          </a:p>
        </p:txBody>
      </p:sp>
      <p:sp>
        <p:nvSpPr>
          <p:cNvPr id="5" name="Rectangle 4"/>
          <p:cNvSpPr/>
          <p:nvPr/>
        </p:nvSpPr>
        <p:spPr>
          <a:xfrm>
            <a:off x="7368246" y="1042690"/>
            <a:ext cx="2884123" cy="769441"/>
          </a:xfrm>
          <a:prstGeom prst="rect">
            <a:avLst/>
          </a:prstGeom>
          <a:noFill/>
        </p:spPr>
        <p:txBody>
          <a:bodyPr wrap="none" lIns="91440" tIns="45720" rIns="91440" bIns="45720">
            <a:spAutoFit/>
          </a:bodyPr>
          <a:lstStyle/>
          <a:p>
            <a:pPr algn="ctr"/>
            <a:r>
              <a:rPr lang="en-US" sz="4400" dirty="0">
                <a:solidFill>
                  <a:srgbClr val="783BCA"/>
                </a:solidFill>
                <a:latin typeface="Arial" panose="020B0604020202020204" pitchFamily="34" charset="0"/>
                <a:cs typeface="Arial" panose="020B0604020202020204" pitchFamily="34" charset="0"/>
              </a:rPr>
              <a:t>Loneliness</a:t>
            </a:r>
          </a:p>
        </p:txBody>
      </p:sp>
    </p:spTree>
    <p:extLst>
      <p:ext uri="{BB962C8B-B14F-4D97-AF65-F5344CB8AC3E}">
        <p14:creationId xmlns:p14="http://schemas.microsoft.com/office/powerpoint/2010/main" val="52801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C07B43-F7A2-01DC-38A0-B732D4805601}"/>
              </a:ext>
            </a:extLst>
          </p:cNvPr>
          <p:cNvSpPr/>
          <p:nvPr/>
        </p:nvSpPr>
        <p:spPr>
          <a:xfrm>
            <a:off x="0" y="0"/>
            <a:ext cx="12192000" cy="6858000"/>
          </a:xfrm>
          <a:prstGeom prst="rect">
            <a:avLst/>
          </a:prstGeom>
          <a:solidFill>
            <a:srgbClr val="763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white text on a black background&#10;&#10;Description automatically generated with medium confidence">
            <a:extLst>
              <a:ext uri="{FF2B5EF4-FFF2-40B4-BE49-F238E27FC236}">
                <a16:creationId xmlns:a16="http://schemas.microsoft.com/office/drawing/2014/main" id="{69A2486F-6853-9119-6B27-21E105D5D45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74017" y="6023112"/>
            <a:ext cx="991861" cy="362704"/>
          </a:xfrm>
          <a:prstGeom prst="rect">
            <a:avLst/>
          </a:prstGeom>
        </p:spPr>
      </p:pic>
      <p:sp>
        <p:nvSpPr>
          <p:cNvPr id="7" name="Rectangle 6">
            <a:extLst>
              <a:ext uri="{FF2B5EF4-FFF2-40B4-BE49-F238E27FC236}">
                <a16:creationId xmlns:a16="http://schemas.microsoft.com/office/drawing/2014/main" id="{C4DF56DC-968A-F0FE-979B-1309FDACE6BD}"/>
              </a:ext>
            </a:extLst>
          </p:cNvPr>
          <p:cNvSpPr/>
          <p:nvPr/>
        </p:nvSpPr>
        <p:spPr>
          <a:xfrm>
            <a:off x="816000" y="0"/>
            <a:ext cx="96000" cy="237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Rectangle 8"/>
          <p:cNvSpPr/>
          <p:nvPr/>
        </p:nvSpPr>
        <p:spPr>
          <a:xfrm>
            <a:off x="1968346" y="1529767"/>
            <a:ext cx="8255307" cy="4062651"/>
          </a:xfrm>
          <a:prstGeom prst="rect">
            <a:avLst/>
          </a:prstGeom>
        </p:spPr>
        <p:txBody>
          <a:bodyPr wrap="square">
            <a:spAutoFit/>
          </a:bodyPr>
          <a:lstStyle/>
          <a:p>
            <a:pPr algn="ctr"/>
            <a:r>
              <a:rPr lang="en-GB" sz="4000" i="1" dirty="0">
                <a:solidFill>
                  <a:schemeClr val="bg1"/>
                </a:solidFill>
                <a:latin typeface="Arial" panose="020B0604020202020204" pitchFamily="34" charset="0"/>
                <a:cs typeface="Arial" panose="020B0604020202020204" pitchFamily="34" charset="0"/>
              </a:rPr>
              <a:t> “We become mechanistic, lose our humanity, and that’s when we start hurting each other, hurting the planet … it can be a pretty dark place if you choose to go there.”</a:t>
            </a:r>
          </a:p>
          <a:p>
            <a:pPr algn="ctr"/>
            <a:endParaRPr lang="en-GB" sz="4000" dirty="0">
              <a:solidFill>
                <a:schemeClr val="bg1"/>
              </a:solidFill>
              <a:latin typeface="Bahnschrift Light SemiCondensed" panose="020B0502040204020203" pitchFamily="34" charset="0"/>
            </a:endParaRPr>
          </a:p>
          <a:p>
            <a:pPr algn="ctr"/>
            <a:r>
              <a:rPr lang="en-GB" dirty="0">
                <a:solidFill>
                  <a:schemeClr val="bg1"/>
                </a:solidFill>
              </a:rPr>
              <a:t>Loren Shuster, chief people officer and head of corporate affairs of the LEGO Group</a:t>
            </a:r>
          </a:p>
        </p:txBody>
      </p:sp>
    </p:spTree>
    <p:extLst>
      <p:ext uri="{BB962C8B-B14F-4D97-AF65-F5344CB8AC3E}">
        <p14:creationId xmlns:p14="http://schemas.microsoft.com/office/powerpoint/2010/main" val="39924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E4EE8A-D3D0-0D97-5B75-DDB822B3F66F}"/>
              </a:ext>
            </a:extLst>
          </p:cNvPr>
          <p:cNvSpPr/>
          <p:nvPr/>
        </p:nvSpPr>
        <p:spPr>
          <a:xfrm>
            <a:off x="-161544" y="0"/>
            <a:ext cx="12353544" cy="6922008"/>
          </a:xfrm>
          <a:prstGeom prst="rect">
            <a:avLst/>
          </a:prstGeom>
          <a:solidFill>
            <a:srgbClr val="783B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74087C0-C30A-9ED6-0994-D87CA2B5C0AF}"/>
              </a:ext>
            </a:extLst>
          </p:cNvPr>
          <p:cNvSpPr>
            <a:spLocks noGrp="1"/>
          </p:cNvSpPr>
          <p:nvPr>
            <p:ph type="title"/>
          </p:nvPr>
        </p:nvSpPr>
        <p:spPr>
          <a:xfrm>
            <a:off x="6361479" y="1504633"/>
            <a:ext cx="6088347" cy="3696840"/>
          </a:xfrm>
        </p:spPr>
        <p:txBody>
          <a:bodyPr>
            <a:noAutofit/>
          </a:bodyPr>
          <a:lstStyle/>
          <a:p>
            <a:r>
              <a:rPr lang="en-GB" dirty="0">
                <a:solidFill>
                  <a:schemeClr val="bg1"/>
                </a:solidFill>
                <a:latin typeface="Arial" panose="020B0604020202020204" pitchFamily="34" charset="0"/>
                <a:cs typeface="Arial" panose="020B0604020202020204" pitchFamily="34" charset="0"/>
              </a:rPr>
              <a:t>Compassionate leadership</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90A5FE9D-3829-5C13-0B98-230B3A08449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74017" y="6023112"/>
            <a:ext cx="991861" cy="362704"/>
          </a:xfrm>
          <a:prstGeom prst="rect">
            <a:avLst/>
          </a:prstGeom>
        </p:spPr>
      </p:pic>
      <p:pic>
        <p:nvPicPr>
          <p:cNvPr id="5" name="Picture 4"/>
          <p:cNvPicPr>
            <a:picLocks noChangeAspect="1"/>
          </p:cNvPicPr>
          <p:nvPr/>
        </p:nvPicPr>
        <p:blipFill rotWithShape="1">
          <a:blip r:embed="rId3"/>
          <a:srcRect l="26666" t="40123" r="57778" b="33704"/>
          <a:stretch/>
        </p:blipFill>
        <p:spPr>
          <a:xfrm>
            <a:off x="1016000" y="1189518"/>
            <a:ext cx="4572000" cy="4327071"/>
          </a:xfrm>
          <a:prstGeom prst="rect">
            <a:avLst/>
          </a:prstGeom>
        </p:spPr>
      </p:pic>
    </p:spTree>
    <p:extLst>
      <p:ext uri="{BB962C8B-B14F-4D97-AF65-F5344CB8AC3E}">
        <p14:creationId xmlns:p14="http://schemas.microsoft.com/office/powerpoint/2010/main" val="683350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C07B43-F7A2-01DC-38A0-B732D4805601}"/>
              </a:ext>
            </a:extLst>
          </p:cNvPr>
          <p:cNvSpPr/>
          <p:nvPr/>
        </p:nvSpPr>
        <p:spPr>
          <a:xfrm>
            <a:off x="0" y="0"/>
            <a:ext cx="12192000" cy="6858000"/>
          </a:xfrm>
          <a:prstGeom prst="rect">
            <a:avLst/>
          </a:prstGeom>
          <a:solidFill>
            <a:srgbClr val="763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white text on a black background&#10;&#10;Description automatically generated with medium confidence">
            <a:extLst>
              <a:ext uri="{FF2B5EF4-FFF2-40B4-BE49-F238E27FC236}">
                <a16:creationId xmlns:a16="http://schemas.microsoft.com/office/drawing/2014/main" id="{69A2486F-6853-9119-6B27-21E105D5D45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74017" y="6023112"/>
            <a:ext cx="991861" cy="362704"/>
          </a:xfrm>
          <a:prstGeom prst="rect">
            <a:avLst/>
          </a:prstGeom>
        </p:spPr>
      </p:pic>
      <p:sp>
        <p:nvSpPr>
          <p:cNvPr id="7" name="Rectangle 6">
            <a:extLst>
              <a:ext uri="{FF2B5EF4-FFF2-40B4-BE49-F238E27FC236}">
                <a16:creationId xmlns:a16="http://schemas.microsoft.com/office/drawing/2014/main" id="{C4DF56DC-968A-F0FE-979B-1309FDACE6BD}"/>
              </a:ext>
            </a:extLst>
          </p:cNvPr>
          <p:cNvSpPr/>
          <p:nvPr/>
        </p:nvSpPr>
        <p:spPr>
          <a:xfrm>
            <a:off x="816000" y="0"/>
            <a:ext cx="96000" cy="237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extBox 1"/>
          <p:cNvSpPr txBox="1"/>
          <p:nvPr/>
        </p:nvSpPr>
        <p:spPr>
          <a:xfrm>
            <a:off x="1632945" y="1690062"/>
            <a:ext cx="9240704" cy="3477875"/>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“Compassionate leadership can be conceived as a personality encompassing the traits and behaviours of compassionate love, care, selflessness, wisdom, integrity, empathy, accountability, authenticity, presence, dignity, self-compassion and self-cultivation as a matter of inducing, motivating, influencing, persuading people to achieve their personal and organisations growth” </a:t>
            </a:r>
          </a:p>
          <a:p>
            <a:pPr algn="ctr"/>
            <a:r>
              <a:rPr lang="en-GB" sz="2400" dirty="0">
                <a:solidFill>
                  <a:schemeClr val="bg1"/>
                </a:solidFill>
                <a:latin typeface="Arial" panose="020B0604020202020204" pitchFamily="34" charset="0"/>
                <a:cs typeface="Arial" panose="020B0604020202020204" pitchFamily="34" charset="0"/>
              </a:rPr>
              <a:t>(Ramachandran et al., 2023)</a:t>
            </a:r>
          </a:p>
        </p:txBody>
      </p:sp>
    </p:spTree>
    <p:extLst>
      <p:ext uri="{BB962C8B-B14F-4D97-AF65-F5344CB8AC3E}">
        <p14:creationId xmlns:p14="http://schemas.microsoft.com/office/powerpoint/2010/main" val="40724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9762" t="40581" r="22072" b="40954"/>
          <a:stretch/>
        </p:blipFill>
        <p:spPr bwMode="auto">
          <a:xfrm>
            <a:off x="1012373" y="1877786"/>
            <a:ext cx="10744199" cy="2971802"/>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8621486" y="4317760"/>
            <a:ext cx="3375044" cy="369332"/>
          </a:xfrm>
          <a:prstGeom prst="rect">
            <a:avLst/>
          </a:prstGeom>
          <a:noFill/>
        </p:spPr>
        <p:txBody>
          <a:bodyPr wrap="square" rtlCol="0">
            <a:spAutoFit/>
          </a:bodyPr>
          <a:lstStyle/>
          <a:p>
            <a:r>
              <a:rPr lang="en-GB" dirty="0">
                <a:solidFill>
                  <a:prstClr val="black"/>
                </a:solidFill>
                <a:latin typeface="Bahnschrift Light SemiCondensed" panose="020B0502040204020203" pitchFamily="34" charset="0"/>
              </a:rPr>
              <a:t>Jane Dutton (2014). </a:t>
            </a:r>
          </a:p>
        </p:txBody>
      </p:sp>
    </p:spTree>
    <p:extLst>
      <p:ext uri="{BB962C8B-B14F-4D97-AF65-F5344CB8AC3E}">
        <p14:creationId xmlns:p14="http://schemas.microsoft.com/office/powerpoint/2010/main" val="896820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889" t="26790" r="25695" b="26543"/>
          <a:stretch/>
        </p:blipFill>
        <p:spPr>
          <a:xfrm>
            <a:off x="1320800" y="1041400"/>
            <a:ext cx="9220200" cy="4800600"/>
          </a:xfrm>
          <a:prstGeom prst="rect">
            <a:avLst/>
          </a:prstGeom>
        </p:spPr>
      </p:pic>
      <p:sp>
        <p:nvSpPr>
          <p:cNvPr id="3" name="TextBox 2"/>
          <p:cNvSpPr txBox="1"/>
          <p:nvPr/>
        </p:nvSpPr>
        <p:spPr>
          <a:xfrm>
            <a:off x="8562492" y="5271489"/>
            <a:ext cx="3375044" cy="369332"/>
          </a:xfrm>
          <a:prstGeom prst="rect">
            <a:avLst/>
          </a:prstGeom>
          <a:noFill/>
        </p:spPr>
        <p:txBody>
          <a:bodyPr wrap="square" rtlCol="0">
            <a:spAutoFit/>
          </a:bodyPr>
          <a:lstStyle/>
          <a:p>
            <a:r>
              <a:rPr lang="en-GB" dirty="0">
                <a:solidFill>
                  <a:prstClr val="black"/>
                </a:solidFill>
                <a:latin typeface="Bahnschrift Light SemiCondensed" panose="020B0502040204020203" pitchFamily="34" charset="0"/>
              </a:rPr>
              <a:t>West (2021). </a:t>
            </a:r>
          </a:p>
        </p:txBody>
      </p:sp>
    </p:spTree>
    <p:extLst>
      <p:ext uri="{BB962C8B-B14F-4D97-AF65-F5344CB8AC3E}">
        <p14:creationId xmlns:p14="http://schemas.microsoft.com/office/powerpoint/2010/main" val="3926183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97063109"/>
              </p:ext>
            </p:extLst>
          </p:nvPr>
        </p:nvGraphicFramePr>
        <p:xfrm>
          <a:off x="1288974" y="969484"/>
          <a:ext cx="9771960" cy="4494883"/>
        </p:xfrm>
        <a:graphic>
          <a:graphicData uri="http://schemas.openxmlformats.org/drawingml/2006/table">
            <a:tbl>
              <a:tblPr firstRow="1" bandRow="1">
                <a:tableStyleId>{073A0DAA-6AF3-43AB-8588-CEC1D06C72B9}</a:tableStyleId>
              </a:tblPr>
              <a:tblGrid>
                <a:gridCol w="3257320">
                  <a:extLst>
                    <a:ext uri="{9D8B030D-6E8A-4147-A177-3AD203B41FA5}">
                      <a16:colId xmlns:a16="http://schemas.microsoft.com/office/drawing/2014/main" val="1761828164"/>
                    </a:ext>
                  </a:extLst>
                </a:gridCol>
                <a:gridCol w="3257320">
                  <a:extLst>
                    <a:ext uri="{9D8B030D-6E8A-4147-A177-3AD203B41FA5}">
                      <a16:colId xmlns:a16="http://schemas.microsoft.com/office/drawing/2014/main" val="3464087658"/>
                    </a:ext>
                  </a:extLst>
                </a:gridCol>
                <a:gridCol w="3257320">
                  <a:extLst>
                    <a:ext uri="{9D8B030D-6E8A-4147-A177-3AD203B41FA5}">
                      <a16:colId xmlns:a16="http://schemas.microsoft.com/office/drawing/2014/main" val="2530029983"/>
                    </a:ext>
                  </a:extLst>
                </a:gridCol>
              </a:tblGrid>
              <a:tr h="797683">
                <a:tc>
                  <a:txBody>
                    <a:bodyPr/>
                    <a:lstStyle/>
                    <a:p>
                      <a:r>
                        <a:rPr lang="en-GB" dirty="0"/>
                        <a:t>Compassionate</a:t>
                      </a:r>
                      <a:r>
                        <a:rPr lang="en-GB" baseline="0" dirty="0"/>
                        <a:t> Leadership (West, 2018)</a:t>
                      </a:r>
                      <a:endParaRPr lang="en-GB" dirty="0"/>
                    </a:p>
                  </a:txBody>
                  <a:tcPr>
                    <a:solidFill>
                      <a:srgbClr val="783BCA"/>
                    </a:solidFill>
                  </a:tcPr>
                </a:tc>
                <a:tc>
                  <a:txBody>
                    <a:bodyPr/>
                    <a:lstStyle/>
                    <a:p>
                      <a:r>
                        <a:rPr lang="en-GB" dirty="0"/>
                        <a:t>“Imperfect” Leader</a:t>
                      </a:r>
                      <a:r>
                        <a:rPr lang="en-GB" baseline="0" dirty="0"/>
                        <a:t> (Munby, 2019)</a:t>
                      </a:r>
                      <a:endParaRPr lang="en-GB" dirty="0"/>
                    </a:p>
                  </a:txBody>
                  <a:tcPr>
                    <a:solidFill>
                      <a:srgbClr val="783BCA"/>
                    </a:solidFill>
                  </a:tcPr>
                </a:tc>
                <a:tc>
                  <a:txBody>
                    <a:bodyPr/>
                    <a:lstStyle/>
                    <a:p>
                      <a:r>
                        <a:rPr lang="en-GB" dirty="0"/>
                        <a:t>Daring Leader (</a:t>
                      </a:r>
                      <a:r>
                        <a:rPr lang="en-GB" dirty="0" err="1"/>
                        <a:t>Brene</a:t>
                      </a:r>
                      <a:r>
                        <a:rPr lang="en-GB" dirty="0"/>
                        <a:t> Brown, 2018). </a:t>
                      </a:r>
                    </a:p>
                  </a:txBody>
                  <a:tcPr>
                    <a:solidFill>
                      <a:srgbClr val="783BCA"/>
                    </a:solidFill>
                  </a:tcPr>
                </a:tc>
                <a:extLst>
                  <a:ext uri="{0D108BD9-81ED-4DB2-BD59-A6C34878D82A}">
                    <a16:rowId xmlns:a16="http://schemas.microsoft.com/office/drawing/2014/main" val="1943605348"/>
                  </a:ext>
                </a:extLst>
              </a:tr>
              <a:tr h="462150">
                <a:tc>
                  <a:txBody>
                    <a:bodyPr/>
                    <a:lstStyle/>
                    <a:p>
                      <a:r>
                        <a:rPr lang="en-GB" dirty="0"/>
                        <a:t>Authentic</a:t>
                      </a:r>
                    </a:p>
                  </a:txBody>
                  <a:tcPr/>
                </a:tc>
                <a:tc>
                  <a:txBody>
                    <a:bodyPr/>
                    <a:lstStyle/>
                    <a:p>
                      <a:r>
                        <a:rPr lang="en-GB" dirty="0"/>
                        <a:t>Self-aware</a:t>
                      </a:r>
                    </a:p>
                  </a:txBody>
                  <a:tcPr/>
                </a:tc>
                <a:tc>
                  <a:txBody>
                    <a:bodyPr/>
                    <a:lstStyle/>
                    <a:p>
                      <a:r>
                        <a:rPr lang="en-GB" dirty="0"/>
                        <a:t>Courageous</a:t>
                      </a:r>
                    </a:p>
                  </a:txBody>
                  <a:tcPr/>
                </a:tc>
                <a:extLst>
                  <a:ext uri="{0D108BD9-81ED-4DB2-BD59-A6C34878D82A}">
                    <a16:rowId xmlns:a16="http://schemas.microsoft.com/office/drawing/2014/main" val="743571823"/>
                  </a:ext>
                </a:extLst>
              </a:tr>
              <a:tr h="462150">
                <a:tc>
                  <a:txBody>
                    <a:bodyPr/>
                    <a:lstStyle/>
                    <a:p>
                      <a:r>
                        <a:rPr lang="en-GB" dirty="0"/>
                        <a:t>Transparent</a:t>
                      </a:r>
                      <a:r>
                        <a:rPr lang="en-GB" baseline="0" dirty="0"/>
                        <a:t> and open</a:t>
                      </a:r>
                      <a:endParaRPr lang="en-GB" dirty="0"/>
                    </a:p>
                  </a:txBody>
                  <a:tcPr/>
                </a:tc>
                <a:tc>
                  <a:txBody>
                    <a:bodyPr/>
                    <a:lstStyle/>
                    <a:p>
                      <a:r>
                        <a:rPr lang="en-GB" dirty="0"/>
                        <a:t>Know</a:t>
                      </a:r>
                      <a:r>
                        <a:rPr lang="en-GB" baseline="0" dirty="0"/>
                        <a:t> their weaknesses</a:t>
                      </a:r>
                      <a:endParaRPr lang="en-GB" dirty="0"/>
                    </a:p>
                  </a:txBody>
                  <a:tcPr/>
                </a:tc>
                <a:tc>
                  <a:txBody>
                    <a:bodyPr/>
                    <a:lstStyle/>
                    <a:p>
                      <a:r>
                        <a:rPr lang="en-GB" dirty="0"/>
                        <a:t>Leans</a:t>
                      </a:r>
                      <a:r>
                        <a:rPr lang="en-GB" baseline="0" dirty="0"/>
                        <a:t> into vulnerability </a:t>
                      </a:r>
                      <a:endParaRPr lang="en-GB" dirty="0"/>
                    </a:p>
                  </a:txBody>
                  <a:tcPr/>
                </a:tc>
                <a:extLst>
                  <a:ext uri="{0D108BD9-81ED-4DB2-BD59-A6C34878D82A}">
                    <a16:rowId xmlns:a16="http://schemas.microsoft.com/office/drawing/2014/main" val="545187923"/>
                  </a:ext>
                </a:extLst>
              </a:tr>
              <a:tr h="462150">
                <a:tc>
                  <a:txBody>
                    <a:bodyPr/>
                    <a:lstStyle/>
                    <a:p>
                      <a:r>
                        <a:rPr lang="en-GB" dirty="0"/>
                        <a:t>Curious</a:t>
                      </a:r>
                    </a:p>
                  </a:txBody>
                  <a:tcPr/>
                </a:tc>
                <a:tc>
                  <a:txBody>
                    <a:bodyPr/>
                    <a:lstStyle/>
                    <a:p>
                      <a:r>
                        <a:rPr lang="en-GB" dirty="0"/>
                        <a:t>Empathetic</a:t>
                      </a:r>
                    </a:p>
                  </a:txBody>
                  <a:tcPr/>
                </a:tc>
                <a:tc>
                  <a:txBody>
                    <a:bodyPr/>
                    <a:lstStyle/>
                    <a:p>
                      <a:r>
                        <a:rPr lang="en-GB" dirty="0"/>
                        <a:t>Lives to values </a:t>
                      </a:r>
                    </a:p>
                  </a:txBody>
                  <a:tcPr/>
                </a:tc>
                <a:extLst>
                  <a:ext uri="{0D108BD9-81ED-4DB2-BD59-A6C34878D82A}">
                    <a16:rowId xmlns:a16="http://schemas.microsoft.com/office/drawing/2014/main" val="1583538004"/>
                  </a:ext>
                </a:extLst>
              </a:tr>
              <a:tr h="462150">
                <a:tc>
                  <a:txBody>
                    <a:bodyPr/>
                    <a:lstStyle/>
                    <a:p>
                      <a:r>
                        <a:rPr lang="en-GB" dirty="0"/>
                        <a:t>Shows humility</a:t>
                      </a:r>
                    </a:p>
                  </a:txBody>
                  <a:tcPr/>
                </a:tc>
                <a:tc>
                  <a:txBody>
                    <a:bodyPr/>
                    <a:lstStyle/>
                    <a:p>
                      <a:r>
                        <a:rPr lang="en-GB" dirty="0"/>
                        <a:t>Lets go of ego</a:t>
                      </a:r>
                    </a:p>
                  </a:txBody>
                  <a:tcPr/>
                </a:tc>
                <a:tc>
                  <a:txBody>
                    <a:bodyPr/>
                    <a:lstStyle/>
                    <a:p>
                      <a:r>
                        <a:rPr lang="en-GB" dirty="0"/>
                        <a:t>Self compassionate</a:t>
                      </a:r>
                      <a:r>
                        <a:rPr lang="en-GB" baseline="0" dirty="0"/>
                        <a:t> </a:t>
                      </a:r>
                      <a:endParaRPr lang="en-GB" dirty="0"/>
                    </a:p>
                  </a:txBody>
                  <a:tcPr/>
                </a:tc>
                <a:extLst>
                  <a:ext uri="{0D108BD9-81ED-4DB2-BD59-A6C34878D82A}">
                    <a16:rowId xmlns:a16="http://schemas.microsoft.com/office/drawing/2014/main" val="1887859098"/>
                  </a:ext>
                </a:extLst>
              </a:tr>
              <a:tr h="462150">
                <a:tc>
                  <a:txBody>
                    <a:bodyPr/>
                    <a:lstStyle/>
                    <a:p>
                      <a:r>
                        <a:rPr lang="en-GB" dirty="0"/>
                        <a:t>Optimistic</a:t>
                      </a:r>
                    </a:p>
                  </a:txBody>
                  <a:tcPr/>
                </a:tc>
                <a:tc>
                  <a:txBody>
                    <a:bodyPr/>
                    <a:lstStyle/>
                    <a:p>
                      <a:r>
                        <a:rPr lang="en-GB" dirty="0"/>
                        <a:t>Learners</a:t>
                      </a:r>
                    </a:p>
                  </a:txBody>
                  <a:tcPr/>
                </a:tc>
                <a:tc>
                  <a:txBody>
                    <a:bodyPr/>
                    <a:lstStyle/>
                    <a:p>
                      <a:r>
                        <a:rPr lang="en-GB" dirty="0"/>
                        <a:t>Trustworthy</a:t>
                      </a:r>
                      <a:r>
                        <a:rPr lang="en-GB" baseline="0" dirty="0"/>
                        <a:t> </a:t>
                      </a:r>
                      <a:endParaRPr lang="en-GB" dirty="0"/>
                    </a:p>
                  </a:txBody>
                  <a:tcPr/>
                </a:tc>
                <a:extLst>
                  <a:ext uri="{0D108BD9-81ED-4DB2-BD59-A6C34878D82A}">
                    <a16:rowId xmlns:a16="http://schemas.microsoft.com/office/drawing/2014/main" val="1842999591"/>
                  </a:ext>
                </a:extLst>
              </a:tr>
              <a:tr h="462150">
                <a:tc>
                  <a:txBody>
                    <a:bodyPr/>
                    <a:lstStyle/>
                    <a:p>
                      <a:r>
                        <a:rPr lang="en-GB" dirty="0"/>
                        <a:t>Appreciative </a:t>
                      </a:r>
                    </a:p>
                  </a:txBody>
                  <a:tcPr/>
                </a:tc>
                <a:tc>
                  <a:txBody>
                    <a:bodyPr/>
                    <a:lstStyle/>
                    <a:p>
                      <a:r>
                        <a:rPr lang="en-GB" dirty="0"/>
                        <a:t>Not afraid</a:t>
                      </a:r>
                      <a:r>
                        <a:rPr lang="en-GB" baseline="0" dirty="0"/>
                        <a:t> to be imperfect</a:t>
                      </a:r>
                      <a:endParaRPr lang="en-GB" dirty="0"/>
                    </a:p>
                  </a:txBody>
                  <a:tcPr/>
                </a:tc>
                <a:tc>
                  <a:txBody>
                    <a:bodyPr/>
                    <a:lstStyle/>
                    <a:p>
                      <a:r>
                        <a:rPr lang="en-GB" dirty="0"/>
                        <a:t>Open to emotions </a:t>
                      </a:r>
                    </a:p>
                  </a:txBody>
                  <a:tcPr/>
                </a:tc>
                <a:extLst>
                  <a:ext uri="{0D108BD9-81ED-4DB2-BD59-A6C34878D82A}">
                    <a16:rowId xmlns:a16="http://schemas.microsoft.com/office/drawing/2014/main" val="2510764120"/>
                  </a:ext>
                </a:extLst>
              </a:tr>
              <a:tr h="462150">
                <a:tc>
                  <a:txBody>
                    <a:bodyPr/>
                    <a:lstStyle/>
                    <a:p>
                      <a:endParaRPr lang="en-GB" dirty="0"/>
                    </a:p>
                  </a:txBody>
                  <a:tcPr/>
                </a:tc>
                <a:tc>
                  <a:txBody>
                    <a:bodyPr/>
                    <a:lstStyle/>
                    <a:p>
                      <a:endParaRPr lang="en-GB" dirty="0"/>
                    </a:p>
                  </a:txBody>
                  <a:tcPr/>
                </a:tc>
                <a:tc>
                  <a:txBody>
                    <a:bodyPr/>
                    <a:lstStyle/>
                    <a:p>
                      <a:r>
                        <a:rPr lang="en-GB" baseline="0" dirty="0"/>
                        <a:t>Has boundaries  </a:t>
                      </a:r>
                      <a:r>
                        <a:rPr lang="en-GB" dirty="0"/>
                        <a:t> </a:t>
                      </a:r>
                    </a:p>
                  </a:txBody>
                  <a:tcPr/>
                </a:tc>
                <a:extLst>
                  <a:ext uri="{0D108BD9-81ED-4DB2-BD59-A6C34878D82A}">
                    <a16:rowId xmlns:a16="http://schemas.microsoft.com/office/drawing/2014/main" val="530234046"/>
                  </a:ext>
                </a:extLst>
              </a:tr>
              <a:tr h="462150">
                <a:tc>
                  <a:txBody>
                    <a:bodyPr/>
                    <a:lstStyle/>
                    <a:p>
                      <a:endParaRPr lang="en-GB"/>
                    </a:p>
                  </a:txBody>
                  <a:tcPr/>
                </a:tc>
                <a:tc>
                  <a:txBody>
                    <a:bodyPr/>
                    <a:lstStyle/>
                    <a:p>
                      <a:endParaRPr lang="en-GB" dirty="0"/>
                    </a:p>
                  </a:txBody>
                  <a:tcPr/>
                </a:tc>
                <a:tc>
                  <a:txBody>
                    <a:bodyPr/>
                    <a:lstStyle/>
                    <a:p>
                      <a:r>
                        <a:rPr lang="en-GB" dirty="0"/>
                        <a:t>Accountable </a:t>
                      </a:r>
                    </a:p>
                  </a:txBody>
                  <a:tcPr/>
                </a:tc>
                <a:extLst>
                  <a:ext uri="{0D108BD9-81ED-4DB2-BD59-A6C34878D82A}">
                    <a16:rowId xmlns:a16="http://schemas.microsoft.com/office/drawing/2014/main" val="1470264154"/>
                  </a:ext>
                </a:extLst>
              </a:tr>
            </a:tbl>
          </a:graphicData>
        </a:graphic>
      </p:graphicFrame>
    </p:spTree>
    <p:extLst>
      <p:ext uri="{BB962C8B-B14F-4D97-AF65-F5344CB8AC3E}">
        <p14:creationId xmlns:p14="http://schemas.microsoft.com/office/powerpoint/2010/main" val="236589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B3FF649-BFE6-552F-B097-C94666687798}"/>
              </a:ext>
            </a:extLst>
          </p:cNvPr>
          <p:cNvSpPr/>
          <p:nvPr/>
        </p:nvSpPr>
        <p:spPr>
          <a:xfrm>
            <a:off x="0" y="2636"/>
            <a:ext cx="12220204" cy="6858000"/>
          </a:xfrm>
          <a:prstGeom prst="rect">
            <a:avLst/>
          </a:prstGeom>
          <a:solidFill>
            <a:srgbClr val="763A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0EB5C647-89E1-2056-6387-E65479D2D645}"/>
              </a:ext>
            </a:extLst>
          </p:cNvPr>
          <p:cNvGrpSpPr/>
          <p:nvPr/>
        </p:nvGrpSpPr>
        <p:grpSpPr>
          <a:xfrm>
            <a:off x="3637995" y="3967678"/>
            <a:ext cx="4916010" cy="1639342"/>
            <a:chOff x="2013726" y="3423060"/>
            <a:chExt cx="4916010" cy="1639342"/>
          </a:xfrm>
        </p:grpSpPr>
        <p:sp>
          <p:nvSpPr>
            <p:cNvPr id="6" name="TextBox 5">
              <a:extLst>
                <a:ext uri="{FF2B5EF4-FFF2-40B4-BE49-F238E27FC236}">
                  <a16:creationId xmlns:a16="http://schemas.microsoft.com/office/drawing/2014/main" id="{7805E6E4-AD6E-23A7-68D8-1CC92387C1F6}"/>
                </a:ext>
              </a:extLst>
            </p:cNvPr>
            <p:cNvSpPr txBox="1"/>
            <p:nvPr/>
          </p:nvSpPr>
          <p:spPr>
            <a:xfrm>
              <a:off x="2808509" y="3957771"/>
              <a:ext cx="3326445" cy="584775"/>
            </a:xfrm>
            <a:prstGeom prst="rect">
              <a:avLst/>
            </a:prstGeom>
            <a:noFill/>
          </p:spPr>
          <p:txBody>
            <a:bodyPr wrap="square">
              <a:spAutoFit/>
            </a:bodyPr>
            <a:lstStyle/>
            <a:p>
              <a:pPr algn="ctr"/>
              <a:r>
                <a:rPr lang="en-GB" sz="1600" dirty="0">
                  <a:solidFill>
                    <a:schemeClr val="bg1"/>
                  </a:solidFill>
                </a:rPr>
                <a:t> CLINICAL PSYCHOLOGIST IN TRAINING AT NHS WALES</a:t>
              </a:r>
            </a:p>
          </p:txBody>
        </p:sp>
        <p:sp>
          <p:nvSpPr>
            <p:cNvPr id="7" name="TextBox 6">
              <a:extLst>
                <a:ext uri="{FF2B5EF4-FFF2-40B4-BE49-F238E27FC236}">
                  <a16:creationId xmlns:a16="http://schemas.microsoft.com/office/drawing/2014/main" id="{5C041AE3-F89F-71FC-5320-213CCCBE2A98}"/>
                </a:ext>
              </a:extLst>
            </p:cNvPr>
            <p:cNvSpPr txBox="1"/>
            <p:nvPr/>
          </p:nvSpPr>
          <p:spPr>
            <a:xfrm>
              <a:off x="2013726" y="3423060"/>
              <a:ext cx="4916010" cy="400110"/>
            </a:xfrm>
            <a:prstGeom prst="rect">
              <a:avLst/>
            </a:prstGeom>
            <a:noFill/>
          </p:spPr>
          <p:txBody>
            <a:bodyPr wrap="square" rtlCol="0">
              <a:spAutoFit/>
            </a:bodyPr>
            <a:lstStyle/>
            <a:p>
              <a:pPr algn="ctr"/>
              <a:r>
                <a:rPr lang="en-GB" sz="2000" b="1" dirty="0">
                  <a:solidFill>
                    <a:srgbClr val="00D7CD"/>
                  </a:solidFill>
                  <a:latin typeface="+mn-lt"/>
                </a:rPr>
                <a:t>ZOE JEFFERYS</a:t>
              </a:r>
            </a:p>
          </p:txBody>
        </p:sp>
        <p:sp>
          <p:nvSpPr>
            <p:cNvPr id="8" name="TextBox 7">
              <a:extLst>
                <a:ext uri="{FF2B5EF4-FFF2-40B4-BE49-F238E27FC236}">
                  <a16:creationId xmlns:a16="http://schemas.microsoft.com/office/drawing/2014/main" id="{AE711B05-D3CA-63C4-C468-4925B8D7234E}"/>
                </a:ext>
              </a:extLst>
            </p:cNvPr>
            <p:cNvSpPr txBox="1"/>
            <p:nvPr/>
          </p:nvSpPr>
          <p:spPr>
            <a:xfrm>
              <a:off x="2841608" y="4693070"/>
              <a:ext cx="3260246" cy="369332"/>
            </a:xfrm>
            <a:prstGeom prst="rect">
              <a:avLst/>
            </a:prstGeom>
            <a:noFill/>
          </p:spPr>
          <p:txBody>
            <a:bodyPr wrap="square">
              <a:spAutoFit/>
            </a:bodyPr>
            <a:lstStyle/>
            <a:p>
              <a:pPr algn="ctr"/>
              <a:endParaRPr lang="en-GB">
                <a:solidFill>
                  <a:srgbClr val="FF89FF"/>
                </a:solidFill>
              </a:endParaRPr>
            </a:p>
          </p:txBody>
        </p:sp>
      </p:grpSp>
      <p:grpSp>
        <p:nvGrpSpPr>
          <p:cNvPr id="9" name="Group 8">
            <a:extLst>
              <a:ext uri="{FF2B5EF4-FFF2-40B4-BE49-F238E27FC236}">
                <a16:creationId xmlns:a16="http://schemas.microsoft.com/office/drawing/2014/main" id="{4CA42AB5-E4A5-A37B-AE15-971BA900AB95}"/>
              </a:ext>
            </a:extLst>
          </p:cNvPr>
          <p:cNvGrpSpPr/>
          <p:nvPr/>
        </p:nvGrpSpPr>
        <p:grpSpPr>
          <a:xfrm>
            <a:off x="1144862" y="3967678"/>
            <a:ext cx="3260246" cy="1916341"/>
            <a:chOff x="-94036" y="3423060"/>
            <a:chExt cx="3260246" cy="1916341"/>
          </a:xfrm>
        </p:grpSpPr>
        <p:sp>
          <p:nvSpPr>
            <p:cNvPr id="10" name="TextBox 9">
              <a:extLst>
                <a:ext uri="{FF2B5EF4-FFF2-40B4-BE49-F238E27FC236}">
                  <a16:creationId xmlns:a16="http://schemas.microsoft.com/office/drawing/2014/main" id="{129FACA8-9045-7CFE-92A1-D44EE6D96D20}"/>
                </a:ext>
              </a:extLst>
            </p:cNvPr>
            <p:cNvSpPr txBox="1"/>
            <p:nvPr/>
          </p:nvSpPr>
          <p:spPr>
            <a:xfrm>
              <a:off x="-94036" y="3957771"/>
              <a:ext cx="3260246" cy="584775"/>
            </a:xfrm>
            <a:prstGeom prst="rect">
              <a:avLst/>
            </a:prstGeom>
            <a:noFill/>
          </p:spPr>
          <p:txBody>
            <a:bodyPr wrap="square">
              <a:spAutoFit/>
            </a:bodyPr>
            <a:lstStyle/>
            <a:p>
              <a:pPr algn="ctr"/>
              <a:r>
                <a:rPr lang="en-GB" sz="1600" dirty="0">
                  <a:solidFill>
                    <a:schemeClr val="bg1"/>
                  </a:solidFill>
                </a:rPr>
                <a:t>HEAD OF RELATIONAL </a:t>
              </a:r>
            </a:p>
            <a:p>
              <a:pPr algn="ctr"/>
              <a:r>
                <a:rPr lang="en-GB" sz="1600" dirty="0">
                  <a:solidFill>
                    <a:schemeClr val="bg1"/>
                  </a:solidFill>
                </a:rPr>
                <a:t>PRACTICE AT PLATFFORM</a:t>
              </a:r>
            </a:p>
          </p:txBody>
        </p:sp>
        <p:sp>
          <p:nvSpPr>
            <p:cNvPr id="11" name="TextBox 10">
              <a:extLst>
                <a:ext uri="{FF2B5EF4-FFF2-40B4-BE49-F238E27FC236}">
                  <a16:creationId xmlns:a16="http://schemas.microsoft.com/office/drawing/2014/main" id="{F100CB87-954A-AB68-ABED-922AE5C14BEB}"/>
                </a:ext>
              </a:extLst>
            </p:cNvPr>
            <p:cNvSpPr txBox="1"/>
            <p:nvPr/>
          </p:nvSpPr>
          <p:spPr>
            <a:xfrm>
              <a:off x="-89345" y="3423060"/>
              <a:ext cx="3250864" cy="400110"/>
            </a:xfrm>
            <a:prstGeom prst="rect">
              <a:avLst/>
            </a:prstGeom>
            <a:noFill/>
          </p:spPr>
          <p:txBody>
            <a:bodyPr wrap="square" rtlCol="0">
              <a:spAutoFit/>
            </a:bodyPr>
            <a:lstStyle/>
            <a:p>
              <a:pPr algn="ctr"/>
              <a:r>
                <a:rPr lang="en-GB" sz="2000" b="1" dirty="0">
                  <a:solidFill>
                    <a:srgbClr val="00D7CD"/>
                  </a:solidFill>
                  <a:latin typeface="+mn-lt"/>
                </a:rPr>
                <a:t>CLAIRE-MARIE HEANEY</a:t>
              </a:r>
            </a:p>
          </p:txBody>
        </p:sp>
        <p:sp>
          <p:nvSpPr>
            <p:cNvPr id="13" name="TextBox 12">
              <a:extLst>
                <a:ext uri="{FF2B5EF4-FFF2-40B4-BE49-F238E27FC236}">
                  <a16:creationId xmlns:a16="http://schemas.microsoft.com/office/drawing/2014/main" id="{88036A12-8081-9470-37A2-7C6C102B7F60}"/>
                </a:ext>
              </a:extLst>
            </p:cNvPr>
            <p:cNvSpPr txBox="1"/>
            <p:nvPr/>
          </p:nvSpPr>
          <p:spPr>
            <a:xfrm>
              <a:off x="-94036" y="4693070"/>
              <a:ext cx="3260246" cy="646331"/>
            </a:xfrm>
            <a:prstGeom prst="rect">
              <a:avLst/>
            </a:prstGeom>
            <a:noFill/>
          </p:spPr>
          <p:txBody>
            <a:bodyPr wrap="square">
              <a:spAutoFit/>
            </a:bodyPr>
            <a:lstStyle/>
            <a:p>
              <a:pPr algn="ctr"/>
              <a:endParaRPr lang="en-GB">
                <a:solidFill>
                  <a:srgbClr val="FF89FF"/>
                </a:solidFill>
              </a:endParaRPr>
            </a:p>
            <a:p>
              <a:pPr algn="ctr"/>
              <a:endParaRPr lang="en-GB">
                <a:solidFill>
                  <a:schemeClr val="bg1"/>
                </a:solidFill>
              </a:endParaRPr>
            </a:p>
          </p:txBody>
        </p:sp>
      </p:grpSp>
      <p:grpSp>
        <p:nvGrpSpPr>
          <p:cNvPr id="14" name="Group 13">
            <a:extLst>
              <a:ext uri="{FF2B5EF4-FFF2-40B4-BE49-F238E27FC236}">
                <a16:creationId xmlns:a16="http://schemas.microsoft.com/office/drawing/2014/main" id="{EEFE9E03-74A9-0DC8-CB22-5537C6C9441F}"/>
              </a:ext>
            </a:extLst>
          </p:cNvPr>
          <p:cNvGrpSpPr/>
          <p:nvPr/>
        </p:nvGrpSpPr>
        <p:grpSpPr>
          <a:xfrm>
            <a:off x="7076680" y="3967678"/>
            <a:ext cx="4916010" cy="1594518"/>
            <a:chOff x="5082181" y="3467884"/>
            <a:chExt cx="4916010" cy="1594518"/>
          </a:xfrm>
        </p:grpSpPr>
        <p:sp>
          <p:nvSpPr>
            <p:cNvPr id="16" name="TextBox 15">
              <a:extLst>
                <a:ext uri="{FF2B5EF4-FFF2-40B4-BE49-F238E27FC236}">
                  <a16:creationId xmlns:a16="http://schemas.microsoft.com/office/drawing/2014/main" id="{9C4A053A-7FD2-F33C-B958-6AC2C4BEBC37}"/>
                </a:ext>
              </a:extLst>
            </p:cNvPr>
            <p:cNvSpPr txBox="1"/>
            <p:nvPr/>
          </p:nvSpPr>
          <p:spPr>
            <a:xfrm>
              <a:off x="5919028" y="4020525"/>
              <a:ext cx="3260246" cy="584775"/>
            </a:xfrm>
            <a:prstGeom prst="rect">
              <a:avLst/>
            </a:prstGeom>
            <a:noFill/>
          </p:spPr>
          <p:txBody>
            <a:bodyPr wrap="square">
              <a:spAutoFit/>
            </a:bodyPr>
            <a:lstStyle/>
            <a:p>
              <a:pPr algn="ctr"/>
              <a:r>
                <a:rPr lang="en-GB" sz="1600" dirty="0">
                  <a:solidFill>
                    <a:schemeClr val="bg1"/>
                  </a:solidFill>
                </a:rPr>
                <a:t>CEO OF </a:t>
              </a:r>
            </a:p>
            <a:p>
              <a:pPr algn="ctr"/>
              <a:r>
                <a:rPr lang="en-GB" sz="1600" dirty="0">
                  <a:solidFill>
                    <a:schemeClr val="bg1"/>
                  </a:solidFill>
                </a:rPr>
                <a:t>PLATFFORM</a:t>
              </a:r>
            </a:p>
          </p:txBody>
        </p:sp>
        <p:sp>
          <p:nvSpPr>
            <p:cNvPr id="17" name="TextBox 16">
              <a:extLst>
                <a:ext uri="{FF2B5EF4-FFF2-40B4-BE49-F238E27FC236}">
                  <a16:creationId xmlns:a16="http://schemas.microsoft.com/office/drawing/2014/main" id="{DF34811F-BCC2-0746-6D37-FE455A93C632}"/>
                </a:ext>
              </a:extLst>
            </p:cNvPr>
            <p:cNvSpPr txBox="1"/>
            <p:nvPr/>
          </p:nvSpPr>
          <p:spPr>
            <a:xfrm>
              <a:off x="5082181" y="3467884"/>
              <a:ext cx="4916010" cy="400110"/>
            </a:xfrm>
            <a:prstGeom prst="rect">
              <a:avLst/>
            </a:prstGeom>
            <a:noFill/>
          </p:spPr>
          <p:txBody>
            <a:bodyPr wrap="square" rtlCol="0">
              <a:spAutoFit/>
            </a:bodyPr>
            <a:lstStyle/>
            <a:p>
              <a:pPr algn="ctr"/>
              <a:r>
                <a:rPr lang="en-GB" sz="2000" b="1" dirty="0">
                  <a:solidFill>
                    <a:srgbClr val="00D7CD"/>
                  </a:solidFill>
                  <a:latin typeface="+mn-lt"/>
                </a:rPr>
                <a:t>EWAN HILTON</a:t>
              </a:r>
            </a:p>
          </p:txBody>
        </p:sp>
        <p:sp>
          <p:nvSpPr>
            <p:cNvPr id="18" name="TextBox 17">
              <a:extLst>
                <a:ext uri="{FF2B5EF4-FFF2-40B4-BE49-F238E27FC236}">
                  <a16:creationId xmlns:a16="http://schemas.microsoft.com/office/drawing/2014/main" id="{801096F7-36BE-2FB2-B5B3-7003AE6E775C}"/>
                </a:ext>
              </a:extLst>
            </p:cNvPr>
            <p:cNvSpPr txBox="1"/>
            <p:nvPr/>
          </p:nvSpPr>
          <p:spPr>
            <a:xfrm>
              <a:off x="5910063" y="4693070"/>
              <a:ext cx="3260246" cy="369332"/>
            </a:xfrm>
            <a:prstGeom prst="rect">
              <a:avLst/>
            </a:prstGeom>
            <a:noFill/>
          </p:spPr>
          <p:txBody>
            <a:bodyPr wrap="square">
              <a:spAutoFit/>
            </a:bodyPr>
            <a:lstStyle/>
            <a:p>
              <a:pPr algn="ctr"/>
              <a:endParaRPr lang="en-GB">
                <a:solidFill>
                  <a:srgbClr val="FF89FF"/>
                </a:solidFill>
              </a:endParaRPr>
            </a:p>
          </p:txBody>
        </p:sp>
      </p:grpSp>
      <p:pic>
        <p:nvPicPr>
          <p:cNvPr id="24" name="Picture 23" descr="A white text on a black background&#10;&#10;Description automatically generated with medium confidence">
            <a:extLst>
              <a:ext uri="{FF2B5EF4-FFF2-40B4-BE49-F238E27FC236}">
                <a16:creationId xmlns:a16="http://schemas.microsoft.com/office/drawing/2014/main" id="{B36B5E04-A1B3-9095-2513-18792EB03E1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74017" y="6023112"/>
            <a:ext cx="991861" cy="362704"/>
          </a:xfrm>
          <a:prstGeom prst="rect">
            <a:avLst/>
          </a:prstGeom>
        </p:spPr>
      </p:pic>
      <p:pic>
        <p:nvPicPr>
          <p:cNvPr id="15" name="Picture 14" descr="A person smiling at the camera&#10;&#10;Description automatically generated">
            <a:extLst>
              <a:ext uri="{FF2B5EF4-FFF2-40B4-BE49-F238E27FC236}">
                <a16:creationId xmlns:a16="http://schemas.microsoft.com/office/drawing/2014/main" id="{3CA6114A-75F5-06E4-5CA5-7EAD55FF8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807" y="1601509"/>
            <a:ext cx="2357057" cy="2357057"/>
          </a:xfrm>
          <a:prstGeom prst="rect">
            <a:avLst/>
          </a:prstGeom>
        </p:spPr>
      </p:pic>
      <p:pic>
        <p:nvPicPr>
          <p:cNvPr id="20" name="Picture 19" descr="A person wearing a hat and glasses&#10;&#10;Description automatically generated">
            <a:extLst>
              <a:ext uri="{FF2B5EF4-FFF2-40B4-BE49-F238E27FC236}">
                <a16:creationId xmlns:a16="http://schemas.microsoft.com/office/drawing/2014/main" id="{C2241149-6320-67B2-7148-B700082458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471" y="1496867"/>
            <a:ext cx="2357057" cy="2357057"/>
          </a:xfrm>
          <a:prstGeom prst="rect">
            <a:avLst/>
          </a:prstGeom>
        </p:spPr>
      </p:pic>
      <p:pic>
        <p:nvPicPr>
          <p:cNvPr id="5" name="Picture 4" descr="A person smiling for the camera&#10;&#10;Description automatically generated">
            <a:extLst>
              <a:ext uri="{FF2B5EF4-FFF2-40B4-BE49-F238E27FC236}">
                <a16:creationId xmlns:a16="http://schemas.microsoft.com/office/drawing/2014/main" id="{32DB0962-EC31-7280-7D8B-CCD7C9840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9049" y="1478296"/>
            <a:ext cx="2664932" cy="2675613"/>
          </a:xfrm>
          <a:prstGeom prst="rect">
            <a:avLst/>
          </a:prstGeom>
        </p:spPr>
      </p:pic>
      <p:pic>
        <p:nvPicPr>
          <p:cNvPr id="19" name="Picture 18" descr="A person wearing glasses&#10;&#10;Description automatically generated">
            <a:extLst>
              <a:ext uri="{FF2B5EF4-FFF2-40B4-BE49-F238E27FC236}">
                <a16:creationId xmlns:a16="http://schemas.microsoft.com/office/drawing/2014/main" id="{B28940F0-4A90-674D-E24D-13C073102F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8982" y="1415574"/>
            <a:ext cx="2664931" cy="2675613"/>
          </a:xfrm>
          <a:prstGeom prst="rect">
            <a:avLst/>
          </a:prstGeom>
        </p:spPr>
      </p:pic>
      <p:pic>
        <p:nvPicPr>
          <p:cNvPr id="23" name="Picture 22" descr="A person smiling at the camera&#10;&#10;Description automatically generated">
            <a:extLst>
              <a:ext uri="{FF2B5EF4-FFF2-40B4-BE49-F238E27FC236}">
                <a16:creationId xmlns:a16="http://schemas.microsoft.com/office/drawing/2014/main" id="{073B477F-902F-B8AC-46AB-0D783B13F7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8786" y="1415574"/>
            <a:ext cx="2664932" cy="2675613"/>
          </a:xfrm>
          <a:prstGeom prst="rect">
            <a:avLst/>
          </a:prstGeom>
        </p:spPr>
      </p:pic>
    </p:spTree>
    <p:extLst>
      <p:ext uri="{BB962C8B-B14F-4D97-AF65-F5344CB8AC3E}">
        <p14:creationId xmlns:p14="http://schemas.microsoft.com/office/powerpoint/2010/main" val="115855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p:cNvPicPr>
            <a:picLocks noChangeAspect="1" noChangeArrowheads="1"/>
          </p:cNvPicPr>
          <p:nvPr/>
        </p:nvPicPr>
        <p:blipFill rotWithShape="1">
          <a:blip r:embed="rId2">
            <a:extLst>
              <a:ext uri="{28A0092B-C50C-407E-A947-70E740481C1C}">
                <a14:useLocalDpi xmlns:a14="http://schemas.microsoft.com/office/drawing/2010/main" val="0"/>
              </a:ext>
            </a:extLst>
          </a:blip>
          <a:srcRect l="1728" t="28404" r="2222" b="28073"/>
          <a:stretch/>
        </p:blipFill>
        <p:spPr bwMode="auto">
          <a:xfrm>
            <a:off x="3451303" y="938738"/>
            <a:ext cx="5215710" cy="50682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69141" y="2536789"/>
            <a:ext cx="3082978" cy="369332"/>
          </a:xfrm>
          <a:prstGeom prst="rect">
            <a:avLst/>
          </a:prstGeom>
          <a:noFill/>
        </p:spPr>
        <p:txBody>
          <a:bodyPr wrap="square" lIns="91440" tIns="45720" rIns="91440" bIns="45720">
            <a:spAutoFit/>
          </a:bodyPr>
          <a:lstStyle/>
          <a:p>
            <a:pPr algn="ctr"/>
            <a:r>
              <a:rPr lang="en-US" dirty="0">
                <a:solidFill>
                  <a:srgbClr val="783BCA"/>
                </a:solidFill>
                <a:latin typeface="Arial" panose="020B0604020202020204" pitchFamily="34" charset="0"/>
                <a:cs typeface="Arial" panose="020B0604020202020204" pitchFamily="34" charset="0"/>
              </a:rPr>
              <a:t>Open </a:t>
            </a:r>
            <a:r>
              <a:rPr lang="en-US">
                <a:solidFill>
                  <a:srgbClr val="783BCA"/>
                </a:solidFill>
                <a:latin typeface="Arial" panose="020B0604020202020204" pitchFamily="34" charset="0"/>
                <a:cs typeface="Arial" panose="020B0604020202020204" pitchFamily="34" charset="0"/>
              </a:rPr>
              <a:t>to emotion</a:t>
            </a:r>
            <a:endParaRPr lang="en-US" dirty="0">
              <a:solidFill>
                <a:srgbClr val="783BCA"/>
              </a:solidFill>
              <a:latin typeface="Arial" panose="020B0604020202020204" pitchFamily="34" charset="0"/>
              <a:cs typeface="Arial" panose="020B0604020202020204" pitchFamily="34" charset="0"/>
            </a:endParaRPr>
          </a:p>
        </p:txBody>
      </p:sp>
      <p:sp>
        <p:nvSpPr>
          <p:cNvPr id="6" name="Rectangle 5"/>
          <p:cNvSpPr/>
          <p:nvPr/>
        </p:nvSpPr>
        <p:spPr>
          <a:xfrm>
            <a:off x="8969141" y="3545854"/>
            <a:ext cx="3082978" cy="369332"/>
          </a:xfrm>
          <a:prstGeom prst="rect">
            <a:avLst/>
          </a:prstGeom>
          <a:noFill/>
        </p:spPr>
        <p:txBody>
          <a:bodyPr wrap="square" lIns="91440" tIns="45720" rIns="91440" bIns="45720">
            <a:spAutoFit/>
          </a:bodyPr>
          <a:lstStyle/>
          <a:p>
            <a:pPr algn="ctr"/>
            <a:r>
              <a:rPr lang="en-US">
                <a:solidFill>
                  <a:srgbClr val="783BCA"/>
                </a:solidFill>
                <a:latin typeface="Arial" panose="020B0604020202020204" pitchFamily="34" charset="0"/>
                <a:cs typeface="Arial" panose="020B0604020202020204" pitchFamily="34" charset="0"/>
              </a:rPr>
              <a:t>Communication </a:t>
            </a:r>
            <a:endParaRPr lang="en-US" dirty="0">
              <a:solidFill>
                <a:srgbClr val="783BCA"/>
              </a:solidFill>
              <a:latin typeface="Arial" panose="020B0604020202020204" pitchFamily="34" charset="0"/>
              <a:cs typeface="Arial" panose="020B0604020202020204" pitchFamily="34" charset="0"/>
            </a:endParaRPr>
          </a:p>
        </p:txBody>
      </p:sp>
      <p:sp>
        <p:nvSpPr>
          <p:cNvPr id="7" name="Rectangle 6"/>
          <p:cNvSpPr/>
          <p:nvPr/>
        </p:nvSpPr>
        <p:spPr>
          <a:xfrm>
            <a:off x="7802880" y="1198625"/>
            <a:ext cx="5055984" cy="646331"/>
          </a:xfrm>
          <a:prstGeom prst="rect">
            <a:avLst/>
          </a:prstGeom>
          <a:noFill/>
        </p:spPr>
        <p:txBody>
          <a:bodyPr wrap="square" lIns="91440" tIns="45720" rIns="91440" bIns="45720">
            <a:spAutoFit/>
          </a:bodyPr>
          <a:lstStyle/>
          <a:p>
            <a:pPr algn="ctr"/>
            <a:r>
              <a:rPr lang="en-US" dirty="0">
                <a:solidFill>
                  <a:srgbClr val="783BCA"/>
                </a:solidFill>
                <a:latin typeface="Arial" panose="020B0604020202020204" pitchFamily="34" charset="0"/>
                <a:cs typeface="Arial" panose="020B0604020202020204" pitchFamily="34" charset="0"/>
              </a:rPr>
              <a:t>Inclusiveness/</a:t>
            </a:r>
          </a:p>
          <a:p>
            <a:pPr algn="ctr"/>
            <a:r>
              <a:rPr lang="en-US">
                <a:solidFill>
                  <a:srgbClr val="783BCA"/>
                </a:solidFill>
                <a:latin typeface="Arial" panose="020B0604020202020204" pitchFamily="34" charset="0"/>
                <a:cs typeface="Arial" panose="020B0604020202020204" pitchFamily="34" charset="0"/>
              </a:rPr>
              <a:t>diversity </a:t>
            </a:r>
            <a:endParaRPr lang="en-US" dirty="0">
              <a:solidFill>
                <a:srgbClr val="783BCA"/>
              </a:solidFill>
              <a:latin typeface="Arial" panose="020B0604020202020204" pitchFamily="34" charset="0"/>
              <a:cs typeface="Arial" panose="020B0604020202020204" pitchFamily="34" charset="0"/>
            </a:endParaRPr>
          </a:p>
        </p:txBody>
      </p:sp>
      <p:sp>
        <p:nvSpPr>
          <p:cNvPr id="8" name="Rectangle 7"/>
          <p:cNvSpPr/>
          <p:nvPr/>
        </p:nvSpPr>
        <p:spPr>
          <a:xfrm>
            <a:off x="8516754" y="239836"/>
            <a:ext cx="3082978" cy="369332"/>
          </a:xfrm>
          <a:prstGeom prst="rect">
            <a:avLst/>
          </a:prstGeom>
          <a:noFill/>
        </p:spPr>
        <p:txBody>
          <a:bodyPr wrap="square" lIns="91440" tIns="45720" rIns="91440" bIns="45720">
            <a:spAutoFit/>
          </a:bodyPr>
          <a:lstStyle/>
          <a:p>
            <a:pPr algn="ctr"/>
            <a:r>
              <a:rPr lang="en-US" dirty="0">
                <a:solidFill>
                  <a:srgbClr val="783BCA"/>
                </a:solidFill>
                <a:latin typeface="Arial" panose="020B0604020202020204" pitchFamily="34" charset="0"/>
                <a:cs typeface="Arial" panose="020B0604020202020204" pitchFamily="34" charset="0"/>
              </a:rPr>
              <a:t>Shared beliefs and </a:t>
            </a:r>
            <a:r>
              <a:rPr lang="en-US">
                <a:solidFill>
                  <a:srgbClr val="783BCA"/>
                </a:solidFill>
                <a:latin typeface="Arial" panose="020B0604020202020204" pitchFamily="34" charset="0"/>
                <a:cs typeface="Arial" panose="020B0604020202020204" pitchFamily="34" charset="0"/>
              </a:rPr>
              <a:t>values </a:t>
            </a:r>
            <a:endParaRPr lang="en-US" dirty="0">
              <a:solidFill>
                <a:srgbClr val="783BCA"/>
              </a:solidFill>
              <a:latin typeface="Arial" panose="020B0604020202020204" pitchFamily="34" charset="0"/>
              <a:cs typeface="Arial" panose="020B0604020202020204" pitchFamily="34" charset="0"/>
            </a:endParaRPr>
          </a:p>
        </p:txBody>
      </p:sp>
      <p:sp>
        <p:nvSpPr>
          <p:cNvPr id="9" name="Rectangle 8"/>
          <p:cNvSpPr/>
          <p:nvPr/>
        </p:nvSpPr>
        <p:spPr>
          <a:xfrm>
            <a:off x="8969141" y="4763765"/>
            <a:ext cx="3082978" cy="369332"/>
          </a:xfrm>
          <a:prstGeom prst="rect">
            <a:avLst/>
          </a:prstGeom>
          <a:noFill/>
        </p:spPr>
        <p:txBody>
          <a:bodyPr wrap="square" lIns="91440" tIns="45720" rIns="91440" bIns="45720">
            <a:spAutoFit/>
          </a:bodyPr>
          <a:lstStyle/>
          <a:p>
            <a:pPr algn="ctr"/>
            <a:r>
              <a:rPr lang="en-US" dirty="0">
                <a:solidFill>
                  <a:srgbClr val="783BCA"/>
                </a:solidFill>
                <a:latin typeface="Arial" panose="020B0604020202020204" pitchFamily="34" charset="0"/>
                <a:cs typeface="Arial" panose="020B0604020202020204" pitchFamily="34" charset="0"/>
              </a:rPr>
              <a:t>Patterns of </a:t>
            </a:r>
            <a:r>
              <a:rPr lang="en-US">
                <a:solidFill>
                  <a:srgbClr val="783BCA"/>
                </a:solidFill>
                <a:latin typeface="Arial" panose="020B0604020202020204" pitchFamily="34" charset="0"/>
                <a:cs typeface="Arial" panose="020B0604020202020204" pitchFamily="34" charset="0"/>
              </a:rPr>
              <a:t>reinforcement </a:t>
            </a:r>
            <a:endParaRPr lang="en-US" dirty="0">
              <a:solidFill>
                <a:srgbClr val="783BCA"/>
              </a:solidFill>
              <a:latin typeface="Arial" panose="020B0604020202020204" pitchFamily="34" charset="0"/>
              <a:cs typeface="Arial" panose="020B0604020202020204" pitchFamily="34" charset="0"/>
            </a:endParaRPr>
          </a:p>
        </p:txBody>
      </p:sp>
      <p:sp>
        <p:nvSpPr>
          <p:cNvPr id="10" name="Rectangle 9"/>
          <p:cNvSpPr/>
          <p:nvPr/>
        </p:nvSpPr>
        <p:spPr>
          <a:xfrm>
            <a:off x="97750" y="661338"/>
            <a:ext cx="3082978" cy="369332"/>
          </a:xfrm>
          <a:prstGeom prst="rect">
            <a:avLst/>
          </a:prstGeom>
          <a:noFill/>
        </p:spPr>
        <p:txBody>
          <a:bodyPr wrap="square" lIns="91440" tIns="45720" rIns="91440" bIns="45720">
            <a:spAutoFit/>
          </a:bodyPr>
          <a:lstStyle/>
          <a:p>
            <a:pPr algn="ctr"/>
            <a:r>
              <a:rPr lang="en-US" dirty="0">
                <a:solidFill>
                  <a:srgbClr val="783BCA"/>
                </a:solidFill>
                <a:latin typeface="Arial" panose="020B0604020202020204" pitchFamily="34" charset="0"/>
                <a:cs typeface="Arial" panose="020B0604020202020204" pitchFamily="34" charset="0"/>
              </a:rPr>
              <a:t>Collective </a:t>
            </a:r>
            <a:r>
              <a:rPr lang="en-US">
                <a:solidFill>
                  <a:srgbClr val="783BCA"/>
                </a:solidFill>
                <a:latin typeface="Arial" panose="020B0604020202020204" pitchFamily="34" charset="0"/>
                <a:cs typeface="Arial" panose="020B0604020202020204" pitchFamily="34" charset="0"/>
              </a:rPr>
              <a:t>leadership </a:t>
            </a:r>
            <a:endParaRPr lang="en-US" dirty="0">
              <a:solidFill>
                <a:srgbClr val="783BCA"/>
              </a:solidFill>
              <a:latin typeface="Arial" panose="020B0604020202020204" pitchFamily="34" charset="0"/>
              <a:cs typeface="Arial" panose="020B0604020202020204" pitchFamily="34" charset="0"/>
            </a:endParaRPr>
          </a:p>
        </p:txBody>
      </p:sp>
      <p:sp>
        <p:nvSpPr>
          <p:cNvPr id="11" name="Rectangle 10"/>
          <p:cNvSpPr/>
          <p:nvPr/>
        </p:nvSpPr>
        <p:spPr>
          <a:xfrm>
            <a:off x="4236022" y="138118"/>
            <a:ext cx="3082978" cy="369332"/>
          </a:xfrm>
          <a:prstGeom prst="rect">
            <a:avLst/>
          </a:prstGeom>
          <a:noFill/>
        </p:spPr>
        <p:txBody>
          <a:bodyPr wrap="square" lIns="91440" tIns="45720" rIns="91440" bIns="45720">
            <a:spAutoFit/>
          </a:bodyPr>
          <a:lstStyle/>
          <a:p>
            <a:pPr algn="ctr"/>
            <a:r>
              <a:rPr lang="en-US" dirty="0">
                <a:solidFill>
                  <a:srgbClr val="783BCA"/>
                </a:solidFill>
                <a:latin typeface="Arial" panose="020B0604020202020204" pitchFamily="34" charset="0"/>
                <a:cs typeface="Arial" panose="020B0604020202020204" pitchFamily="34" charset="0"/>
              </a:rPr>
              <a:t>Being together </a:t>
            </a:r>
          </a:p>
        </p:txBody>
      </p:sp>
      <p:sp>
        <p:nvSpPr>
          <p:cNvPr id="12" name="Rectangle 11"/>
          <p:cNvSpPr/>
          <p:nvPr/>
        </p:nvSpPr>
        <p:spPr>
          <a:xfrm>
            <a:off x="97750" y="3776051"/>
            <a:ext cx="3082978" cy="369332"/>
          </a:xfrm>
          <a:prstGeom prst="rect">
            <a:avLst/>
          </a:prstGeom>
          <a:noFill/>
        </p:spPr>
        <p:txBody>
          <a:bodyPr wrap="square" lIns="91440" tIns="45720" rIns="91440" bIns="45720">
            <a:spAutoFit/>
          </a:bodyPr>
          <a:lstStyle/>
          <a:p>
            <a:pPr algn="ctr"/>
            <a:r>
              <a:rPr lang="en-US">
                <a:solidFill>
                  <a:srgbClr val="783BCA"/>
                </a:solidFill>
                <a:latin typeface="Arial" panose="020B0604020202020204" pitchFamily="34" charset="0"/>
                <a:cs typeface="Arial" panose="020B0604020202020204" pitchFamily="34" charset="0"/>
              </a:rPr>
              <a:t>Trust </a:t>
            </a:r>
            <a:endParaRPr lang="en-US" dirty="0">
              <a:solidFill>
                <a:srgbClr val="783BCA"/>
              </a:solidFill>
              <a:latin typeface="Arial" panose="020B0604020202020204" pitchFamily="34" charset="0"/>
              <a:cs typeface="Arial" panose="020B0604020202020204" pitchFamily="34" charset="0"/>
            </a:endParaRPr>
          </a:p>
        </p:txBody>
      </p:sp>
      <p:sp>
        <p:nvSpPr>
          <p:cNvPr id="13" name="Rectangle 12"/>
          <p:cNvSpPr/>
          <p:nvPr/>
        </p:nvSpPr>
        <p:spPr>
          <a:xfrm>
            <a:off x="368325" y="4999209"/>
            <a:ext cx="3082978" cy="369332"/>
          </a:xfrm>
          <a:prstGeom prst="rect">
            <a:avLst/>
          </a:prstGeom>
          <a:noFill/>
        </p:spPr>
        <p:txBody>
          <a:bodyPr wrap="square" lIns="91440" tIns="45720" rIns="91440" bIns="45720">
            <a:spAutoFit/>
          </a:bodyPr>
          <a:lstStyle/>
          <a:p>
            <a:pPr algn="ctr"/>
            <a:r>
              <a:rPr lang="en-US" dirty="0">
                <a:solidFill>
                  <a:srgbClr val="783BCA"/>
                </a:solidFill>
                <a:latin typeface="Arial" panose="020B0604020202020204" pitchFamily="34" charset="0"/>
                <a:cs typeface="Arial" panose="020B0604020202020204" pitchFamily="34" charset="0"/>
              </a:rPr>
              <a:t>Psychological </a:t>
            </a:r>
            <a:r>
              <a:rPr lang="en-US">
                <a:solidFill>
                  <a:srgbClr val="783BCA"/>
                </a:solidFill>
                <a:latin typeface="Arial" panose="020B0604020202020204" pitchFamily="34" charset="0"/>
                <a:cs typeface="Arial" panose="020B0604020202020204" pitchFamily="34" charset="0"/>
              </a:rPr>
              <a:t>safety </a:t>
            </a:r>
            <a:endParaRPr lang="en-US" dirty="0">
              <a:solidFill>
                <a:srgbClr val="783BCA"/>
              </a:solidFill>
              <a:latin typeface="Arial" panose="020B0604020202020204" pitchFamily="34" charset="0"/>
              <a:cs typeface="Arial" panose="020B0604020202020204" pitchFamily="34" charset="0"/>
            </a:endParaRPr>
          </a:p>
        </p:txBody>
      </p:sp>
      <p:sp>
        <p:nvSpPr>
          <p:cNvPr id="14" name="Rectangle 13"/>
          <p:cNvSpPr/>
          <p:nvPr/>
        </p:nvSpPr>
        <p:spPr>
          <a:xfrm>
            <a:off x="97750" y="2062359"/>
            <a:ext cx="3082978" cy="369332"/>
          </a:xfrm>
          <a:prstGeom prst="rect">
            <a:avLst/>
          </a:prstGeom>
          <a:noFill/>
        </p:spPr>
        <p:txBody>
          <a:bodyPr wrap="square" lIns="91440" tIns="45720" rIns="91440" bIns="45720">
            <a:spAutoFit/>
          </a:bodyPr>
          <a:lstStyle/>
          <a:p>
            <a:pPr algn="ctr"/>
            <a:r>
              <a:rPr lang="en-US" dirty="0">
                <a:solidFill>
                  <a:srgbClr val="783BCA"/>
                </a:solidFill>
                <a:latin typeface="Arial" panose="020B0604020202020204" pitchFamily="34" charset="0"/>
                <a:cs typeface="Arial" panose="020B0604020202020204" pitchFamily="34" charset="0"/>
              </a:rPr>
              <a:t>Learning </a:t>
            </a:r>
            <a:r>
              <a:rPr lang="en-US">
                <a:solidFill>
                  <a:srgbClr val="783BCA"/>
                </a:solidFill>
                <a:latin typeface="Arial" panose="020B0604020202020204" pitchFamily="34" charset="0"/>
                <a:cs typeface="Arial" panose="020B0604020202020204" pitchFamily="34" charset="0"/>
              </a:rPr>
              <a:t>environment </a:t>
            </a:r>
            <a:endParaRPr lang="en-US" dirty="0">
              <a:solidFill>
                <a:srgbClr val="783BCA"/>
              </a:solidFill>
              <a:latin typeface="Arial" panose="020B0604020202020204" pitchFamily="34" charset="0"/>
              <a:cs typeface="Arial" panose="020B0604020202020204" pitchFamily="34" charset="0"/>
            </a:endParaRPr>
          </a:p>
        </p:txBody>
      </p:sp>
      <p:sp>
        <p:nvSpPr>
          <p:cNvPr id="2" name="Rectangle 1"/>
          <p:cNvSpPr/>
          <p:nvPr/>
        </p:nvSpPr>
        <p:spPr>
          <a:xfrm>
            <a:off x="3202195" y="6154250"/>
            <a:ext cx="5787610" cy="276999"/>
          </a:xfrm>
          <a:prstGeom prst="rect">
            <a:avLst/>
          </a:prstGeom>
        </p:spPr>
        <p:txBody>
          <a:bodyPr wrap="none">
            <a:spAutoFit/>
          </a:bodyPr>
          <a:lstStyle/>
          <a:p>
            <a:r>
              <a:rPr lang="en-GB" sz="1200" dirty="0">
                <a:solidFill>
                  <a:srgbClr val="222222"/>
                </a:solidFill>
                <a:latin typeface="Arial" panose="020B0604020202020204" pitchFamily="34" charset="0"/>
              </a:rPr>
              <a:t>West (2020), Whitehead (2019), </a:t>
            </a:r>
            <a:r>
              <a:rPr lang="en-GB" sz="1200" dirty="0" err="1">
                <a:solidFill>
                  <a:srgbClr val="222222"/>
                </a:solidFill>
                <a:latin typeface="Arial" panose="020B0604020202020204" pitchFamily="34" charset="0"/>
              </a:rPr>
              <a:t>Hougaard</a:t>
            </a:r>
            <a:r>
              <a:rPr lang="en-GB" sz="1200" dirty="0">
                <a:solidFill>
                  <a:srgbClr val="222222"/>
                </a:solidFill>
                <a:latin typeface="Arial" panose="020B0604020202020204" pitchFamily="34" charset="0"/>
              </a:rPr>
              <a:t> &amp; Carter (2022) and Papworth (2023).  </a:t>
            </a:r>
            <a:endParaRPr lang="en-GB" sz="1200" dirty="0"/>
          </a:p>
        </p:txBody>
      </p:sp>
    </p:spTree>
    <p:extLst>
      <p:ext uri="{BB962C8B-B14F-4D97-AF65-F5344CB8AC3E}">
        <p14:creationId xmlns:p14="http://schemas.microsoft.com/office/powerpoint/2010/main" val="3896777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46A05F7D-6F76-353A-06E6-5E293926C5BF}"/>
              </a:ext>
            </a:extLst>
          </p:cNvPr>
          <p:cNvPicPr>
            <a:picLocks noChangeAspect="1"/>
          </p:cNvPicPr>
          <p:nvPr/>
        </p:nvPicPr>
        <p:blipFill rotWithShape="1">
          <a:blip r:embed="rId2"/>
          <a:srcRect l="2807" t="28364" r="59377" b="19891"/>
          <a:stretch/>
        </p:blipFill>
        <p:spPr bwMode="auto">
          <a:xfrm>
            <a:off x="2265985" y="332839"/>
            <a:ext cx="7660030" cy="58958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0772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985BF9-36F1-8B50-EDFC-9FADEADF4EE7}"/>
              </a:ext>
            </a:extLst>
          </p:cNvPr>
          <p:cNvSpPr/>
          <p:nvPr/>
        </p:nvSpPr>
        <p:spPr>
          <a:xfrm>
            <a:off x="417494" y="365760"/>
            <a:ext cx="3550920" cy="2042160"/>
          </a:xfrm>
          <a:prstGeom prst="rect">
            <a:avLst/>
          </a:prstGeom>
          <a:solidFill>
            <a:srgbClr val="783B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Those who experience compassionate leadership report more affective commitment and talk more positively about their organisation (</a:t>
            </a:r>
            <a:r>
              <a:rPr lang="en-GB" sz="1600" dirty="0" err="1">
                <a:solidFill>
                  <a:schemeClr val="bg1"/>
                </a:solidFill>
                <a:latin typeface="Arial" panose="020B0604020202020204" pitchFamily="34" charset="0"/>
                <a:cs typeface="Arial" panose="020B0604020202020204" pitchFamily="34" charset="0"/>
              </a:rPr>
              <a:t>Lillus</a:t>
            </a:r>
            <a:r>
              <a:rPr lang="en-GB" sz="1600" dirty="0">
                <a:solidFill>
                  <a:schemeClr val="bg1"/>
                </a:solidFill>
                <a:latin typeface="Arial" panose="020B0604020202020204" pitchFamily="34" charset="0"/>
                <a:cs typeface="Arial" panose="020B0604020202020204" pitchFamily="34" charset="0"/>
              </a:rPr>
              <a:t> et al., 2008). </a:t>
            </a:r>
          </a:p>
        </p:txBody>
      </p:sp>
      <p:sp>
        <p:nvSpPr>
          <p:cNvPr id="5" name="Rectangle 4">
            <a:extLst>
              <a:ext uri="{FF2B5EF4-FFF2-40B4-BE49-F238E27FC236}">
                <a16:creationId xmlns:a16="http://schemas.microsoft.com/office/drawing/2014/main" id="{D7079CD2-C853-2029-FBF1-3F5FB5A5148D}"/>
              </a:ext>
            </a:extLst>
          </p:cNvPr>
          <p:cNvSpPr/>
          <p:nvPr/>
        </p:nvSpPr>
        <p:spPr>
          <a:xfrm>
            <a:off x="4383704" y="529590"/>
            <a:ext cx="3924300" cy="1798320"/>
          </a:xfrm>
          <a:prstGeom prst="rect">
            <a:avLst/>
          </a:prstGeom>
          <a:solidFill>
            <a:srgbClr val="783B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Supervisors who perceive that their organisation values their well-being are more likely to show supportive behaviour towards people they manage (</a:t>
            </a:r>
            <a:r>
              <a:rPr lang="en-GB" sz="1600" dirty="0" err="1">
                <a:solidFill>
                  <a:schemeClr val="bg1"/>
                </a:solidFill>
                <a:latin typeface="Arial" panose="020B0604020202020204" pitchFamily="34" charset="0"/>
                <a:cs typeface="Arial" panose="020B0604020202020204" pitchFamily="34" charset="0"/>
              </a:rPr>
              <a:t>Eisenberger</a:t>
            </a:r>
            <a:r>
              <a:rPr lang="en-GB" sz="1600" dirty="0">
                <a:solidFill>
                  <a:schemeClr val="bg1"/>
                </a:solidFill>
                <a:latin typeface="Arial" panose="020B0604020202020204" pitchFamily="34" charset="0"/>
                <a:cs typeface="Arial" panose="020B0604020202020204" pitchFamily="34" charset="0"/>
              </a:rPr>
              <a:t>, 2006).</a:t>
            </a:r>
          </a:p>
        </p:txBody>
      </p:sp>
      <p:cxnSp>
        <p:nvCxnSpPr>
          <p:cNvPr id="6" name="Straight Arrow Connector 5">
            <a:extLst>
              <a:ext uri="{FF2B5EF4-FFF2-40B4-BE49-F238E27FC236}">
                <a16:creationId xmlns:a16="http://schemas.microsoft.com/office/drawing/2014/main" id="{D9809B3F-B356-BFDC-919F-D6119CE977C0}"/>
              </a:ext>
            </a:extLst>
          </p:cNvPr>
          <p:cNvCxnSpPr>
            <a:cxnSpLocks/>
          </p:cNvCxnSpPr>
          <p:nvPr/>
        </p:nvCxnSpPr>
        <p:spPr>
          <a:xfrm flipV="1">
            <a:off x="5913120" y="2164080"/>
            <a:ext cx="0" cy="6553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4B4265E7-FAF9-3053-0BEC-BF1FC36B7AC7}"/>
              </a:ext>
            </a:extLst>
          </p:cNvPr>
          <p:cNvSpPr/>
          <p:nvPr/>
        </p:nvSpPr>
        <p:spPr>
          <a:xfrm>
            <a:off x="8692814" y="325482"/>
            <a:ext cx="3093718" cy="2194560"/>
          </a:xfrm>
          <a:prstGeom prst="rect">
            <a:avLst/>
          </a:prstGeom>
          <a:solidFill>
            <a:srgbClr val="783B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Compassionate leadership is more likely to generate system resilience in times of stress (Boyatzis et al 2013; </a:t>
            </a:r>
            <a:r>
              <a:rPr lang="en-GB" sz="1600" dirty="0" err="1">
                <a:solidFill>
                  <a:schemeClr val="bg1"/>
                </a:solidFill>
                <a:latin typeface="Arial" panose="020B0604020202020204" pitchFamily="34" charset="0"/>
                <a:cs typeface="Arial" panose="020B0604020202020204" pitchFamily="34" charset="0"/>
              </a:rPr>
              <a:t>Melwani</a:t>
            </a:r>
            <a:r>
              <a:rPr lang="en-GB" sz="1600" dirty="0">
                <a:solidFill>
                  <a:schemeClr val="bg1"/>
                </a:solidFill>
                <a:latin typeface="Arial" panose="020B0604020202020204" pitchFamily="34" charset="0"/>
                <a:cs typeface="Arial" panose="020B0604020202020204" pitchFamily="34" charset="0"/>
              </a:rPr>
              <a:t> et al., 2012). </a:t>
            </a:r>
          </a:p>
        </p:txBody>
      </p:sp>
      <p:cxnSp>
        <p:nvCxnSpPr>
          <p:cNvPr id="8" name="Straight Arrow Connector 7">
            <a:extLst>
              <a:ext uri="{FF2B5EF4-FFF2-40B4-BE49-F238E27FC236}">
                <a16:creationId xmlns:a16="http://schemas.microsoft.com/office/drawing/2014/main" id="{BA317CB1-E0F0-7991-29FB-4813720C4689}"/>
              </a:ext>
            </a:extLst>
          </p:cNvPr>
          <p:cNvCxnSpPr>
            <a:cxnSpLocks/>
          </p:cNvCxnSpPr>
          <p:nvPr/>
        </p:nvCxnSpPr>
        <p:spPr>
          <a:xfrm flipV="1">
            <a:off x="6869430" y="2388870"/>
            <a:ext cx="1802130" cy="9715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673FBF3-AD0F-89AA-81B5-594391F59AC5}"/>
              </a:ext>
            </a:extLst>
          </p:cNvPr>
          <p:cNvSpPr/>
          <p:nvPr/>
        </p:nvSpPr>
        <p:spPr>
          <a:xfrm>
            <a:off x="445771" y="2579370"/>
            <a:ext cx="3550919" cy="1794510"/>
          </a:xfrm>
          <a:prstGeom prst="rect">
            <a:avLst/>
          </a:prstGeom>
          <a:solidFill>
            <a:srgbClr val="783B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When compassion is core to organisational values, there is a measurable increase in productivity, financial performance and employee engagement and retention (Kim et al, 2011; Moon et al., 2016) .  </a:t>
            </a:r>
          </a:p>
        </p:txBody>
      </p:sp>
      <p:cxnSp>
        <p:nvCxnSpPr>
          <p:cNvPr id="10" name="Straight Arrow Connector 9">
            <a:extLst>
              <a:ext uri="{FF2B5EF4-FFF2-40B4-BE49-F238E27FC236}">
                <a16:creationId xmlns:a16="http://schemas.microsoft.com/office/drawing/2014/main" id="{1D279873-2CAF-1D7A-D92A-B4FD636F83E4}"/>
              </a:ext>
            </a:extLst>
          </p:cNvPr>
          <p:cNvCxnSpPr>
            <a:cxnSpLocks/>
          </p:cNvCxnSpPr>
          <p:nvPr/>
        </p:nvCxnSpPr>
        <p:spPr>
          <a:xfrm flipH="1" flipV="1">
            <a:off x="4091940" y="3291840"/>
            <a:ext cx="998220" cy="1371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8389F472-3423-3398-EC28-8ACFE7ADDA6F}"/>
              </a:ext>
            </a:extLst>
          </p:cNvPr>
          <p:cNvSpPr/>
          <p:nvPr/>
        </p:nvSpPr>
        <p:spPr>
          <a:xfrm>
            <a:off x="426721" y="4450081"/>
            <a:ext cx="3329940" cy="2026920"/>
          </a:xfrm>
          <a:prstGeom prst="rect">
            <a:avLst/>
          </a:prstGeom>
          <a:solidFill>
            <a:srgbClr val="783B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Experiencing compassion at work connects co-workers' bonds at work and build understanding (reducing the impact of loneliness; Lutz et al; 2008 Frost et al, 2000). It also reduces ingroup bias (Seppala et al., 2013).  </a:t>
            </a:r>
          </a:p>
        </p:txBody>
      </p:sp>
      <p:cxnSp>
        <p:nvCxnSpPr>
          <p:cNvPr id="12" name="Straight Arrow Connector 11">
            <a:extLst>
              <a:ext uri="{FF2B5EF4-FFF2-40B4-BE49-F238E27FC236}">
                <a16:creationId xmlns:a16="http://schemas.microsoft.com/office/drawing/2014/main" id="{CDA9DF30-6A32-34F7-913D-189375526135}"/>
              </a:ext>
            </a:extLst>
          </p:cNvPr>
          <p:cNvCxnSpPr>
            <a:cxnSpLocks/>
          </p:cNvCxnSpPr>
          <p:nvPr/>
        </p:nvCxnSpPr>
        <p:spPr>
          <a:xfrm flipH="1" flipV="1">
            <a:off x="3756661" y="2186940"/>
            <a:ext cx="1497329" cy="8401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986DA0-E5B9-019C-A65A-2FF3AF16DC74}"/>
              </a:ext>
            </a:extLst>
          </p:cNvPr>
          <p:cNvCxnSpPr/>
          <p:nvPr/>
        </p:nvCxnSpPr>
        <p:spPr>
          <a:xfrm flipH="1">
            <a:off x="3482343" y="3815716"/>
            <a:ext cx="1729739" cy="12534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9E669E25-5F48-35CB-A741-3EEAC1E97263}"/>
              </a:ext>
            </a:extLst>
          </p:cNvPr>
          <p:cNvCxnSpPr>
            <a:cxnSpLocks/>
          </p:cNvCxnSpPr>
          <p:nvPr/>
        </p:nvCxnSpPr>
        <p:spPr>
          <a:xfrm>
            <a:off x="6345854" y="4017646"/>
            <a:ext cx="312420" cy="579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6B712EF6-77E0-27FB-91B1-59D1B804DAB2}"/>
              </a:ext>
            </a:extLst>
          </p:cNvPr>
          <p:cNvSpPr/>
          <p:nvPr/>
        </p:nvSpPr>
        <p:spPr>
          <a:xfrm>
            <a:off x="8586134" y="2819399"/>
            <a:ext cx="3333748" cy="2819385"/>
          </a:xfrm>
          <a:prstGeom prst="rect">
            <a:avLst/>
          </a:prstGeom>
          <a:solidFill>
            <a:srgbClr val="783B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Compassionate and safe environments allow us to experience positive emotions, which in turn lowers our blood pressure, strengthens our immune system and decreases psychological distress and inflammation (Fredrickson et al, 2000, 2013; Gross, 1994; Boyatzis et al., 2016). </a:t>
            </a:r>
          </a:p>
        </p:txBody>
      </p:sp>
      <p:cxnSp>
        <p:nvCxnSpPr>
          <p:cNvPr id="16" name="Straight Arrow Connector 15">
            <a:extLst>
              <a:ext uri="{FF2B5EF4-FFF2-40B4-BE49-F238E27FC236}">
                <a16:creationId xmlns:a16="http://schemas.microsoft.com/office/drawing/2014/main" id="{320B14A2-0668-7ADA-0DEC-A54555681C29}"/>
              </a:ext>
            </a:extLst>
          </p:cNvPr>
          <p:cNvCxnSpPr>
            <a:cxnSpLocks/>
          </p:cNvCxnSpPr>
          <p:nvPr/>
        </p:nvCxnSpPr>
        <p:spPr>
          <a:xfrm flipV="1">
            <a:off x="6800849" y="3627120"/>
            <a:ext cx="1870711" cy="2476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4683577" y="3048320"/>
            <a:ext cx="2665911" cy="1077218"/>
          </a:xfrm>
          <a:prstGeom prst="rect">
            <a:avLst/>
          </a:prstGeom>
          <a:noFill/>
        </p:spPr>
        <p:txBody>
          <a:bodyPr wrap="square" rtlCol="0">
            <a:spAutoFit/>
          </a:bodyPr>
          <a:lstStyle/>
          <a:p>
            <a:pPr algn="ctr"/>
            <a:r>
              <a:rPr lang="en-GB" sz="3200" dirty="0">
                <a:solidFill>
                  <a:srgbClr val="783BCA"/>
                </a:solidFill>
                <a:latin typeface="Arial" panose="020B0604020202020204" pitchFamily="34" charset="0"/>
                <a:cs typeface="Arial" panose="020B0604020202020204" pitchFamily="34" charset="0"/>
              </a:rPr>
              <a:t>Workplace benefits</a:t>
            </a:r>
          </a:p>
        </p:txBody>
      </p:sp>
      <p:sp>
        <p:nvSpPr>
          <p:cNvPr id="18" name="Rectangle 17">
            <a:extLst>
              <a:ext uri="{FF2B5EF4-FFF2-40B4-BE49-F238E27FC236}">
                <a16:creationId xmlns:a16="http://schemas.microsoft.com/office/drawing/2014/main" id="{72608F40-0AEC-AFC5-482D-C7FEA3ECE42A}"/>
              </a:ext>
            </a:extLst>
          </p:cNvPr>
          <p:cNvSpPr/>
          <p:nvPr/>
        </p:nvSpPr>
        <p:spPr>
          <a:xfrm>
            <a:off x="4402456" y="4596766"/>
            <a:ext cx="3756659" cy="1988820"/>
          </a:xfrm>
          <a:prstGeom prst="rect">
            <a:avLst/>
          </a:prstGeom>
          <a:solidFill>
            <a:srgbClr val="783B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panose="020B0604020202020204" pitchFamily="34" charset="0"/>
                <a:cs typeface="Arial" panose="020B0604020202020204" pitchFamily="34" charset="0"/>
              </a:rPr>
              <a:t>In care environments, compassionate organisations reduce the likelihood of burnout, better health outcomes for the people being cared for and support increased innovation (</a:t>
            </a:r>
            <a:r>
              <a:rPr lang="en-GB" sz="1600" dirty="0" err="1">
                <a:solidFill>
                  <a:schemeClr val="bg1"/>
                </a:solidFill>
                <a:latin typeface="Arial" panose="020B0604020202020204" pitchFamily="34" charset="0"/>
                <a:cs typeface="Arial" panose="020B0604020202020204" pitchFamily="34" charset="0"/>
              </a:rPr>
              <a:t>Fotaki</a:t>
            </a:r>
            <a:r>
              <a:rPr lang="en-GB" sz="1600" dirty="0">
                <a:solidFill>
                  <a:schemeClr val="bg1"/>
                </a:solidFill>
                <a:latin typeface="Arial" panose="020B0604020202020204" pitchFamily="34" charset="0"/>
                <a:cs typeface="Arial" panose="020B0604020202020204" pitchFamily="34" charset="0"/>
              </a:rPr>
              <a:t>, 2015; Lilius et al., 2011; West et al., 2017). </a:t>
            </a:r>
          </a:p>
        </p:txBody>
      </p:sp>
    </p:spTree>
    <p:extLst>
      <p:ext uri="{BB962C8B-B14F-4D97-AF65-F5344CB8AC3E}">
        <p14:creationId xmlns:p14="http://schemas.microsoft.com/office/powerpoint/2010/main" val="340930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81540" y="1563373"/>
            <a:ext cx="6430056" cy="4294747"/>
          </a:xfrm>
          <a:prstGeom prst="rect">
            <a:avLst/>
          </a:prstGeom>
        </p:spPr>
      </p:pic>
      <p:sp>
        <p:nvSpPr>
          <p:cNvPr id="2" name="Rectangle 1"/>
          <p:cNvSpPr/>
          <p:nvPr/>
        </p:nvSpPr>
        <p:spPr>
          <a:xfrm>
            <a:off x="2780404" y="616834"/>
            <a:ext cx="6788525" cy="1600438"/>
          </a:xfrm>
          <a:prstGeom prst="rect">
            <a:avLst/>
          </a:prstGeom>
          <a:noFill/>
        </p:spPr>
        <p:txBody>
          <a:bodyPr wrap="none" lIns="91440" tIns="45720" rIns="91440" bIns="45720">
            <a:spAutoFit/>
          </a:bodyPr>
          <a:lstStyle/>
          <a:p>
            <a:pPr algn="ctr"/>
            <a:r>
              <a:rPr lang="en-US" sz="4400" dirty="0">
                <a:solidFill>
                  <a:srgbClr val="783BCA"/>
                </a:solidFill>
                <a:latin typeface="Arial" panose="020B0604020202020204" pitchFamily="34" charset="0"/>
                <a:cs typeface="Arial" panose="020B0604020202020204" pitchFamily="34" charset="0"/>
              </a:rPr>
              <a:t>Your health and wellbeing </a:t>
            </a:r>
          </a:p>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464566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E4EE8A-D3D0-0D97-5B75-DDB822B3F66F}"/>
              </a:ext>
            </a:extLst>
          </p:cNvPr>
          <p:cNvSpPr/>
          <p:nvPr/>
        </p:nvSpPr>
        <p:spPr>
          <a:xfrm>
            <a:off x="-161544" y="0"/>
            <a:ext cx="12353544" cy="6922008"/>
          </a:xfrm>
          <a:prstGeom prst="rect">
            <a:avLst/>
          </a:prstGeom>
          <a:solidFill>
            <a:srgbClr val="783B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74087C0-C30A-9ED6-0994-D87CA2B5C0AF}"/>
              </a:ext>
            </a:extLst>
          </p:cNvPr>
          <p:cNvSpPr>
            <a:spLocks noGrp="1"/>
          </p:cNvSpPr>
          <p:nvPr>
            <p:ph type="title"/>
          </p:nvPr>
        </p:nvSpPr>
        <p:spPr>
          <a:xfrm>
            <a:off x="978662" y="2798222"/>
            <a:ext cx="10073132" cy="1325563"/>
          </a:xfrm>
        </p:spPr>
        <p:txBody>
          <a:bodyPr>
            <a:noAutofit/>
          </a:bodyPr>
          <a:lstStyle/>
          <a:p>
            <a:pPr algn="ctr"/>
            <a:r>
              <a:rPr lang="en-GB" dirty="0">
                <a:solidFill>
                  <a:schemeClr val="bg1"/>
                </a:solidFill>
                <a:latin typeface="Arial" panose="020B0604020202020204" pitchFamily="34" charset="0"/>
                <a:cs typeface="Arial" panose="020B0604020202020204" pitchFamily="34" charset="0"/>
              </a:rPr>
              <a:t>Why it starts with us?</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90A5FE9D-3829-5C13-0B98-230B3A08449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74017" y="6023112"/>
            <a:ext cx="991861" cy="362704"/>
          </a:xfrm>
          <a:prstGeom prst="rect">
            <a:avLst/>
          </a:prstGeom>
        </p:spPr>
      </p:pic>
    </p:spTree>
    <p:extLst>
      <p:ext uri="{BB962C8B-B14F-4D97-AF65-F5344CB8AC3E}">
        <p14:creationId xmlns:p14="http://schemas.microsoft.com/office/powerpoint/2010/main" val="2988416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528" t="30741" r="36250" b="15062"/>
          <a:stretch/>
        </p:blipFill>
        <p:spPr>
          <a:xfrm>
            <a:off x="711200" y="838200"/>
            <a:ext cx="9550400" cy="5575300"/>
          </a:xfrm>
          <a:prstGeom prst="rect">
            <a:avLst/>
          </a:prstGeom>
        </p:spPr>
      </p:pic>
      <p:sp>
        <p:nvSpPr>
          <p:cNvPr id="5" name="TextBox 4"/>
          <p:cNvSpPr txBox="1"/>
          <p:nvPr/>
        </p:nvSpPr>
        <p:spPr>
          <a:xfrm>
            <a:off x="508000" y="6413500"/>
            <a:ext cx="9448800" cy="253916"/>
          </a:xfrm>
          <a:prstGeom prst="rect">
            <a:avLst/>
          </a:prstGeom>
          <a:noFill/>
        </p:spPr>
        <p:txBody>
          <a:bodyPr wrap="square" rtlCol="0">
            <a:spAutoFit/>
          </a:bodyPr>
          <a:lstStyle/>
          <a:p>
            <a:pPr algn="ctr"/>
            <a:r>
              <a:rPr lang="en-GB" sz="1050">
                <a:latin typeface="Segoe UI" panose="020B0502040204020203" pitchFamily="34" charset="0"/>
                <a:hlinkClick r:id="rId3"/>
              </a:rPr>
              <a:t>https://www.brilliantlifecommunity.com/blog/understanding%20the%20window%20of%20tolerance</a:t>
            </a:r>
            <a:endParaRPr lang="en-GB" sz="1050" dirty="0"/>
          </a:p>
        </p:txBody>
      </p:sp>
    </p:spTree>
    <p:extLst>
      <p:ext uri="{BB962C8B-B14F-4D97-AF65-F5344CB8AC3E}">
        <p14:creationId xmlns:p14="http://schemas.microsoft.com/office/powerpoint/2010/main" val="1144018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222" t="28766" r="39306" b="19136"/>
          <a:stretch/>
        </p:blipFill>
        <p:spPr>
          <a:xfrm>
            <a:off x="660400" y="762000"/>
            <a:ext cx="5207000" cy="5359400"/>
          </a:xfrm>
          <a:prstGeom prst="rect">
            <a:avLst/>
          </a:prstGeom>
        </p:spPr>
      </p:pic>
      <p:pic>
        <p:nvPicPr>
          <p:cNvPr id="7" name="Picture 6"/>
          <p:cNvPicPr>
            <a:picLocks noChangeAspect="1"/>
          </p:cNvPicPr>
          <p:nvPr/>
        </p:nvPicPr>
        <p:blipFill rotWithShape="1">
          <a:blip r:embed="rId3"/>
          <a:srcRect l="26805" t="36173" r="57778" b="35926"/>
          <a:stretch/>
        </p:blipFill>
        <p:spPr>
          <a:xfrm>
            <a:off x="6603999" y="1143000"/>
            <a:ext cx="4590881" cy="4673600"/>
          </a:xfrm>
          <a:prstGeom prst="rect">
            <a:avLst/>
          </a:prstGeom>
        </p:spPr>
      </p:pic>
    </p:spTree>
    <p:extLst>
      <p:ext uri="{BB962C8B-B14F-4D97-AF65-F5344CB8AC3E}">
        <p14:creationId xmlns:p14="http://schemas.microsoft.com/office/powerpoint/2010/main" val="2488328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C07B43-F7A2-01DC-38A0-B732D4805601}"/>
              </a:ext>
            </a:extLst>
          </p:cNvPr>
          <p:cNvSpPr/>
          <p:nvPr/>
        </p:nvSpPr>
        <p:spPr>
          <a:xfrm>
            <a:off x="0" y="0"/>
            <a:ext cx="12192000" cy="6858000"/>
          </a:xfrm>
          <a:prstGeom prst="rect">
            <a:avLst/>
          </a:prstGeom>
          <a:solidFill>
            <a:srgbClr val="763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white text on a black background&#10;&#10;Description automatically generated with medium confidence">
            <a:extLst>
              <a:ext uri="{FF2B5EF4-FFF2-40B4-BE49-F238E27FC236}">
                <a16:creationId xmlns:a16="http://schemas.microsoft.com/office/drawing/2014/main" id="{69A2486F-6853-9119-6B27-21E105D5D45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74017" y="6023112"/>
            <a:ext cx="991861" cy="362704"/>
          </a:xfrm>
          <a:prstGeom prst="rect">
            <a:avLst/>
          </a:prstGeom>
        </p:spPr>
      </p:pic>
      <p:sp>
        <p:nvSpPr>
          <p:cNvPr id="4" name="TextBox 3"/>
          <p:cNvSpPr txBox="1"/>
          <p:nvPr/>
        </p:nvSpPr>
        <p:spPr>
          <a:xfrm>
            <a:off x="878950" y="1149723"/>
            <a:ext cx="10248087" cy="4401205"/>
          </a:xfrm>
          <a:prstGeom prst="rect">
            <a:avLst/>
          </a:prstGeom>
          <a:noFill/>
        </p:spPr>
        <p:txBody>
          <a:bodyPr wrap="square" rtlCol="0">
            <a:spAutoFit/>
          </a:bodyPr>
          <a:lstStyle/>
          <a:p>
            <a:pPr algn="ctr"/>
            <a:r>
              <a:rPr lang="en-GB" sz="2000" i="1" dirty="0">
                <a:solidFill>
                  <a:schemeClr val="bg1"/>
                </a:solidFill>
                <a:latin typeface="Arial" panose="020B0604020202020204" pitchFamily="34" charset="0"/>
                <a:cs typeface="Arial" panose="020B0604020202020204" pitchFamily="34" charset="0"/>
              </a:rPr>
              <a:t>. . . what really counts is that in moments of pain and suffering someone stays with us. More important than any particular action or word of advice is the simple presence of someone who cares . . . In a time so filled with methods and techniques designed to change people, to influence their behaviour, and to make them do new things and think new thoughts, have lost the simple but difficult gift of being present to each other. We have lost this gift because we have been led to believe that presence must be useful . . . we have forgotten that it is often in ‘useless’, unpretentious, humble presence to each other that we feel consolation and comfort. Simply being with someone is difficult because it asks of us that we share in the other’s vulnerability, enter with him or her into the experience of weakness and powerlessness, become part of uncertainty, and give up control and self-determination. And still, whenever this happens, new strength and new hope is being born . . . For this reason, [those who sit with us] are the ones who bring new hope and help us discover new directions . . . </a:t>
            </a:r>
          </a:p>
          <a:p>
            <a:pPr algn="ctr"/>
            <a:r>
              <a:rPr lang="en-GB" sz="2000" dirty="0">
                <a:solidFill>
                  <a:schemeClr val="bg1"/>
                </a:solidFill>
                <a:latin typeface="Arial" panose="020B0604020202020204" pitchFamily="34" charset="0"/>
                <a:cs typeface="Arial" panose="020B0604020202020204" pitchFamily="34" charset="0"/>
              </a:rPr>
              <a:t>(Nouwen et al. 1983: 11–12). </a:t>
            </a:r>
          </a:p>
        </p:txBody>
      </p:sp>
    </p:spTree>
    <p:extLst>
      <p:ext uri="{BB962C8B-B14F-4D97-AF65-F5344CB8AC3E}">
        <p14:creationId xmlns:p14="http://schemas.microsoft.com/office/powerpoint/2010/main" val="125312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8338" y="472185"/>
            <a:ext cx="10305046" cy="6040243"/>
          </a:xfrm>
          <a:prstGeom prst="rect">
            <a:avLst/>
          </a:prstGeom>
          <a:noFill/>
        </p:spPr>
        <p:txBody>
          <a:bodyPr wrap="square" rtlCol="0">
            <a:spAutoFit/>
          </a:bodyPr>
          <a:lstStyle/>
          <a:p>
            <a:r>
              <a:rPr lang="en-GB" sz="1400" dirty="0">
                <a:solidFill>
                  <a:srgbClr val="783BCA"/>
                </a:solidFill>
                <a:latin typeface="Arial" panose="020B0604020202020204" pitchFamily="34" charset="0"/>
                <a:cs typeface="Arial" panose="020B0604020202020204" pitchFamily="34" charset="0"/>
              </a:rPr>
              <a:t>References</a:t>
            </a:r>
          </a:p>
          <a:p>
            <a:endParaRPr lang="en-GB" sz="800" dirty="0">
              <a:latin typeface="Arial" panose="020B0604020202020204" pitchFamily="34" charset="0"/>
              <a:cs typeface="Arial" panose="020B0604020202020204" pitchFamily="34" charset="0"/>
            </a:endParaRPr>
          </a:p>
          <a:p>
            <a:pPr>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Brown, B. (2018). </a:t>
            </a:r>
            <a:r>
              <a:rPr lang="en-GB" sz="900" i="1" dirty="0">
                <a:effectLst/>
                <a:latin typeface="Arial" panose="020B0604020202020204" pitchFamily="34" charset="0"/>
                <a:ea typeface="Calibri" panose="020F0502020204030204" pitchFamily="34" charset="0"/>
                <a:cs typeface="Arial" panose="020B0604020202020204" pitchFamily="34" charset="0"/>
              </a:rPr>
              <a:t>Dare to lead</a:t>
            </a:r>
            <a:r>
              <a:rPr lang="en-GB" sz="900" dirty="0">
                <a:effectLst/>
                <a:latin typeface="Arial" panose="020B0604020202020204" pitchFamily="34" charset="0"/>
                <a:ea typeface="Calibri" panose="020F0502020204030204" pitchFamily="34" charset="0"/>
                <a:cs typeface="Arial" panose="020B0604020202020204" pitchFamily="34" charset="0"/>
              </a:rPr>
              <a:t>. Random house publishing group.</a:t>
            </a:r>
          </a:p>
          <a:p>
            <a:pPr marL="457200" indent="-457200">
              <a:lnSpc>
                <a:spcPct val="107000"/>
              </a:lnSpc>
              <a:spcAft>
                <a:spcPts val="800"/>
              </a:spcAft>
            </a:pPr>
            <a:r>
              <a:rPr lang="en-GB" sz="900" dirty="0" err="1">
                <a:effectLst/>
                <a:latin typeface="Arial" panose="020B0604020202020204" pitchFamily="34" charset="0"/>
                <a:ea typeface="Calibri" panose="020F0502020204030204" pitchFamily="34" charset="0"/>
                <a:cs typeface="Arial" panose="020B0604020202020204" pitchFamily="34" charset="0"/>
              </a:rPr>
              <a:t>Crego</a:t>
            </a:r>
            <a:r>
              <a:rPr lang="en-GB" sz="900" dirty="0">
                <a:effectLst/>
                <a:latin typeface="Arial" panose="020B0604020202020204" pitchFamily="34" charset="0"/>
                <a:ea typeface="Calibri" panose="020F0502020204030204" pitchFamily="34" charset="0"/>
                <a:cs typeface="Arial" panose="020B0604020202020204" pitchFamily="34" charset="0"/>
              </a:rPr>
              <a:t>, A., </a:t>
            </a:r>
            <a:r>
              <a:rPr lang="en-GB" sz="900" dirty="0" err="1">
                <a:effectLst/>
                <a:latin typeface="Arial" panose="020B0604020202020204" pitchFamily="34" charset="0"/>
                <a:ea typeface="Calibri" panose="020F0502020204030204" pitchFamily="34" charset="0"/>
                <a:cs typeface="Arial" panose="020B0604020202020204" pitchFamily="34" charset="0"/>
              </a:rPr>
              <a:t>Yela</a:t>
            </a:r>
            <a:r>
              <a:rPr lang="en-GB" sz="900" dirty="0">
                <a:effectLst/>
                <a:latin typeface="Arial" panose="020B0604020202020204" pitchFamily="34" charset="0"/>
                <a:ea typeface="Calibri" panose="020F0502020204030204" pitchFamily="34" charset="0"/>
                <a:cs typeface="Arial" panose="020B0604020202020204" pitchFamily="34" charset="0"/>
              </a:rPr>
              <a:t>, J. R., </a:t>
            </a:r>
            <a:r>
              <a:rPr lang="en-GB" sz="900" dirty="0" err="1">
                <a:effectLst/>
                <a:latin typeface="Arial" panose="020B0604020202020204" pitchFamily="34" charset="0"/>
                <a:ea typeface="Calibri" panose="020F0502020204030204" pitchFamily="34" charset="0"/>
                <a:cs typeface="Arial" panose="020B0604020202020204" pitchFamily="34" charset="0"/>
              </a:rPr>
              <a:t>Riesco-Matías</a:t>
            </a:r>
            <a:r>
              <a:rPr lang="en-GB" sz="900" dirty="0">
                <a:effectLst/>
                <a:latin typeface="Arial" panose="020B0604020202020204" pitchFamily="34" charset="0"/>
                <a:ea typeface="Calibri" panose="020F0502020204030204" pitchFamily="34" charset="0"/>
                <a:cs typeface="Arial" panose="020B0604020202020204" pitchFamily="34" charset="0"/>
              </a:rPr>
              <a:t>, P., Gómez-Martínez, M. Á., &amp; Vicente-Arruebarrena, A. (2022). The benefits of self-compassion in mental health professionals: A systematic review of empirical research. </a:t>
            </a:r>
            <a:r>
              <a:rPr lang="en-GB" sz="900" i="1" dirty="0">
                <a:effectLst/>
                <a:latin typeface="Arial" panose="020B0604020202020204" pitchFamily="34" charset="0"/>
                <a:ea typeface="Calibri" panose="020F0502020204030204" pitchFamily="34" charset="0"/>
                <a:cs typeface="Arial" panose="020B0604020202020204" pitchFamily="34" charset="0"/>
              </a:rPr>
              <a:t>Psychology Research and </a:t>
            </a:r>
            <a:r>
              <a:rPr lang="en-GB" sz="900" i="1" dirty="0" err="1">
                <a:effectLst/>
                <a:latin typeface="Arial" panose="020B0604020202020204" pitchFamily="34" charset="0"/>
                <a:ea typeface="Calibri" panose="020F0502020204030204" pitchFamily="34" charset="0"/>
                <a:cs typeface="Arial" panose="020B0604020202020204" pitchFamily="34" charset="0"/>
              </a:rPr>
              <a:t>Behavior</a:t>
            </a:r>
            <a:r>
              <a:rPr lang="en-GB" sz="900" i="1" dirty="0">
                <a:effectLst/>
                <a:latin typeface="Arial" panose="020B0604020202020204" pitchFamily="34" charset="0"/>
                <a:ea typeface="Calibri" panose="020F0502020204030204" pitchFamily="34" charset="0"/>
                <a:cs typeface="Arial" panose="020B0604020202020204" pitchFamily="34" charset="0"/>
              </a:rPr>
              <a:t> Management</a:t>
            </a:r>
            <a:r>
              <a:rPr lang="en-GB" sz="900" dirty="0">
                <a:effectLst/>
                <a:latin typeface="Arial" panose="020B0604020202020204" pitchFamily="34" charset="0"/>
                <a:ea typeface="Calibri" panose="020F0502020204030204" pitchFamily="34" charset="0"/>
                <a:cs typeface="Arial" panose="020B0604020202020204" pitchFamily="34" charset="0"/>
              </a:rPr>
              <a:t>, 2599-2620.</a:t>
            </a:r>
          </a:p>
          <a:p>
            <a:pPr marL="457200" indent="-457200">
              <a:lnSpc>
                <a:spcPct val="107000"/>
              </a:lnSpc>
              <a:spcAft>
                <a:spcPts val="800"/>
              </a:spcAft>
            </a:pPr>
            <a:r>
              <a:rPr lang="en-GB" sz="900" dirty="0" err="1">
                <a:effectLst/>
                <a:latin typeface="Arial" panose="020B0604020202020204" pitchFamily="34" charset="0"/>
                <a:ea typeface="Calibri" panose="020F0502020204030204" pitchFamily="34" charset="0"/>
                <a:cs typeface="Arial" panose="020B0604020202020204" pitchFamily="34" charset="0"/>
              </a:rPr>
              <a:t>D'Oliveira</a:t>
            </a:r>
            <a:r>
              <a:rPr lang="en-GB" sz="900" dirty="0">
                <a:effectLst/>
                <a:latin typeface="Arial" panose="020B0604020202020204" pitchFamily="34" charset="0"/>
                <a:ea typeface="Calibri" panose="020F0502020204030204" pitchFamily="34" charset="0"/>
                <a:cs typeface="Arial" panose="020B0604020202020204" pitchFamily="34" charset="0"/>
              </a:rPr>
              <a:t>, T. C., &amp; Persico, L. (2023). Workplace isolation, loneliness and wellbeing at work: The mediating role of task interdependence and supportive behaviours. </a:t>
            </a:r>
            <a:r>
              <a:rPr lang="en-GB" sz="900" i="1" dirty="0">
                <a:effectLst/>
                <a:latin typeface="Arial" panose="020B0604020202020204" pitchFamily="34" charset="0"/>
                <a:ea typeface="Calibri" panose="020F0502020204030204" pitchFamily="34" charset="0"/>
                <a:cs typeface="Arial" panose="020B0604020202020204" pitchFamily="34" charset="0"/>
              </a:rPr>
              <a:t>Applied Ergonomics</a:t>
            </a:r>
            <a:r>
              <a:rPr lang="en-GB" sz="900" dirty="0">
                <a:effectLst/>
                <a:latin typeface="Arial" panose="020B0604020202020204" pitchFamily="34" charset="0"/>
                <a:ea typeface="Calibri" panose="020F0502020204030204" pitchFamily="34" charset="0"/>
                <a:cs typeface="Arial" panose="020B0604020202020204" pitchFamily="34" charset="0"/>
              </a:rPr>
              <a:t>, </a:t>
            </a:r>
            <a:r>
              <a:rPr lang="en-GB" sz="900" i="1" dirty="0">
                <a:effectLst/>
                <a:latin typeface="Arial" panose="020B0604020202020204" pitchFamily="34" charset="0"/>
                <a:ea typeface="Calibri" panose="020F0502020204030204" pitchFamily="34" charset="0"/>
                <a:cs typeface="Arial" panose="020B0604020202020204" pitchFamily="34" charset="0"/>
              </a:rPr>
              <a:t>106</a:t>
            </a:r>
            <a:r>
              <a:rPr lang="en-GB" sz="900" dirty="0">
                <a:effectLst/>
                <a:latin typeface="Arial" panose="020B0604020202020204" pitchFamily="34" charset="0"/>
                <a:ea typeface="Calibri" panose="020F0502020204030204" pitchFamily="34" charset="0"/>
                <a:cs typeface="Arial" panose="020B0604020202020204" pitchFamily="34" charset="0"/>
              </a:rPr>
              <a:t>, 103894.</a:t>
            </a:r>
          </a:p>
          <a:p>
            <a:pPr marL="457200" indent="-457200">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Dutton, J. E., Workman, K. M., &amp; Hardin, A. E. (2014). Compassion at work. </a:t>
            </a:r>
            <a:r>
              <a:rPr lang="en-GB" sz="900" i="1" dirty="0">
                <a:effectLst/>
                <a:latin typeface="Arial" panose="020B0604020202020204" pitchFamily="34" charset="0"/>
                <a:ea typeface="Calibri" panose="020F0502020204030204" pitchFamily="34" charset="0"/>
                <a:cs typeface="Arial" panose="020B0604020202020204" pitchFamily="34" charset="0"/>
              </a:rPr>
              <a:t>Annu. Rev. Organ. Psychol. Organ. </a:t>
            </a:r>
            <a:r>
              <a:rPr lang="en-GB" sz="900" i="1" dirty="0" err="1">
                <a:effectLst/>
                <a:latin typeface="Arial" panose="020B0604020202020204" pitchFamily="34" charset="0"/>
                <a:ea typeface="Calibri" panose="020F0502020204030204" pitchFamily="34" charset="0"/>
                <a:cs typeface="Arial" panose="020B0604020202020204" pitchFamily="34" charset="0"/>
              </a:rPr>
              <a:t>Behav</a:t>
            </a:r>
            <a:r>
              <a:rPr lang="en-GB" sz="900" i="1" dirty="0">
                <a:effectLst/>
                <a:latin typeface="Arial" panose="020B0604020202020204" pitchFamily="34" charset="0"/>
                <a:ea typeface="Calibri" panose="020F0502020204030204" pitchFamily="34" charset="0"/>
                <a:cs typeface="Arial" panose="020B0604020202020204" pitchFamily="34" charset="0"/>
              </a:rPr>
              <a:t>.</a:t>
            </a:r>
            <a:r>
              <a:rPr lang="en-GB" sz="900" dirty="0">
                <a:effectLst/>
                <a:latin typeface="Arial" panose="020B0604020202020204" pitchFamily="34" charset="0"/>
                <a:ea typeface="Calibri" panose="020F0502020204030204" pitchFamily="34" charset="0"/>
                <a:cs typeface="Arial" panose="020B0604020202020204" pitchFamily="34" charset="0"/>
              </a:rPr>
              <a:t>, </a:t>
            </a:r>
            <a:r>
              <a:rPr lang="en-GB" sz="900" i="1" dirty="0">
                <a:effectLst/>
                <a:latin typeface="Arial" panose="020B0604020202020204" pitchFamily="34" charset="0"/>
                <a:ea typeface="Calibri" panose="020F0502020204030204" pitchFamily="34" charset="0"/>
                <a:cs typeface="Arial" panose="020B0604020202020204" pitchFamily="34" charset="0"/>
              </a:rPr>
              <a:t>1</a:t>
            </a:r>
            <a:r>
              <a:rPr lang="en-GB" sz="900" dirty="0">
                <a:effectLst/>
                <a:latin typeface="Arial" panose="020B0604020202020204" pitchFamily="34" charset="0"/>
                <a:ea typeface="Calibri" panose="020F0502020204030204" pitchFamily="34" charset="0"/>
                <a:cs typeface="Arial" panose="020B0604020202020204" pitchFamily="34" charset="0"/>
              </a:rPr>
              <a:t>(1), 277-304.</a:t>
            </a:r>
          </a:p>
          <a:p>
            <a:pPr marL="457200" indent="-457200">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Francis, R. (2013). </a:t>
            </a:r>
            <a:r>
              <a:rPr lang="en-GB" sz="900" i="1" dirty="0">
                <a:effectLst/>
                <a:latin typeface="Arial" panose="020B0604020202020204" pitchFamily="34" charset="0"/>
                <a:ea typeface="Calibri" panose="020F0502020204030204" pitchFamily="34" charset="0"/>
                <a:cs typeface="Arial" panose="020B0604020202020204" pitchFamily="34" charset="0"/>
              </a:rPr>
              <a:t>Report of the Mid Staffordshire NHS Foundation Trust public inquiry: executive summary</a:t>
            </a:r>
            <a:r>
              <a:rPr lang="en-GB" sz="900" dirty="0">
                <a:effectLst/>
                <a:latin typeface="Arial" panose="020B0604020202020204" pitchFamily="34" charset="0"/>
                <a:ea typeface="Calibri" panose="020F0502020204030204" pitchFamily="34" charset="0"/>
                <a:cs typeface="Arial" panose="020B0604020202020204" pitchFamily="34" charset="0"/>
              </a:rPr>
              <a:t> (Vol. 947). The Stationery Office.</a:t>
            </a:r>
          </a:p>
          <a:p>
            <a:pPr marL="457200" indent="-457200">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Gilbert, P. (2014). The origins and nature of compassion focused therapy. </a:t>
            </a:r>
            <a:r>
              <a:rPr lang="en-GB" sz="900" i="1" dirty="0">
                <a:effectLst/>
                <a:latin typeface="Arial" panose="020B0604020202020204" pitchFamily="34" charset="0"/>
                <a:ea typeface="Calibri" panose="020F0502020204030204" pitchFamily="34" charset="0"/>
                <a:cs typeface="Arial" panose="020B0604020202020204" pitchFamily="34" charset="0"/>
              </a:rPr>
              <a:t>British journal of clinical psychology</a:t>
            </a:r>
            <a:r>
              <a:rPr lang="en-GB" sz="900" dirty="0">
                <a:effectLst/>
                <a:latin typeface="Arial" panose="020B0604020202020204" pitchFamily="34" charset="0"/>
                <a:ea typeface="Calibri" panose="020F0502020204030204" pitchFamily="34" charset="0"/>
                <a:cs typeface="Arial" panose="020B0604020202020204" pitchFamily="34" charset="0"/>
              </a:rPr>
              <a:t>, </a:t>
            </a:r>
            <a:r>
              <a:rPr lang="en-GB" sz="900" i="1" dirty="0">
                <a:effectLst/>
                <a:latin typeface="Arial" panose="020B0604020202020204" pitchFamily="34" charset="0"/>
                <a:ea typeface="Calibri" panose="020F0502020204030204" pitchFamily="34" charset="0"/>
                <a:cs typeface="Arial" panose="020B0604020202020204" pitchFamily="34" charset="0"/>
              </a:rPr>
              <a:t>53</a:t>
            </a:r>
            <a:r>
              <a:rPr lang="en-GB" sz="900" dirty="0">
                <a:effectLst/>
                <a:latin typeface="Arial" panose="020B0604020202020204" pitchFamily="34" charset="0"/>
                <a:ea typeface="Calibri" panose="020F0502020204030204" pitchFamily="34" charset="0"/>
                <a:cs typeface="Arial" panose="020B0604020202020204" pitchFamily="34" charset="0"/>
              </a:rPr>
              <a:t>(1), 6-41.</a:t>
            </a:r>
          </a:p>
          <a:p>
            <a:pPr marL="457200" indent="-457200">
              <a:lnSpc>
                <a:spcPct val="107000"/>
              </a:lnSpc>
              <a:spcAft>
                <a:spcPts val="800"/>
              </a:spcAft>
            </a:pPr>
            <a:r>
              <a:rPr lang="en-GB" sz="900" dirty="0" err="1">
                <a:effectLst/>
                <a:latin typeface="Arial" panose="020B0604020202020204" pitchFamily="34" charset="0"/>
                <a:ea typeface="Calibri" panose="020F0502020204030204" pitchFamily="34" charset="0"/>
                <a:cs typeface="Arial" panose="020B0604020202020204" pitchFamily="34" charset="0"/>
              </a:rPr>
              <a:t>Hougaard</a:t>
            </a:r>
            <a:r>
              <a:rPr lang="en-GB" sz="900" dirty="0">
                <a:effectLst/>
                <a:latin typeface="Arial" panose="020B0604020202020204" pitchFamily="34" charset="0"/>
                <a:ea typeface="Calibri" panose="020F0502020204030204" pitchFamily="34" charset="0"/>
                <a:cs typeface="Arial" panose="020B0604020202020204" pitchFamily="34" charset="0"/>
              </a:rPr>
              <a:t>, R., &amp; Carter, J. (2022) </a:t>
            </a:r>
            <a:r>
              <a:rPr lang="en-GB" sz="900" i="1" dirty="0">
                <a:effectLst/>
                <a:latin typeface="Arial" panose="020B0604020202020204" pitchFamily="34" charset="0"/>
                <a:ea typeface="Calibri" panose="020F0502020204030204" pitchFamily="34" charset="0"/>
                <a:cs typeface="Arial" panose="020B0604020202020204" pitchFamily="34" charset="0"/>
              </a:rPr>
              <a:t>Compassionate Leadership</a:t>
            </a:r>
            <a:r>
              <a:rPr lang="en-GB" sz="900" dirty="0">
                <a:effectLst/>
                <a:latin typeface="Arial" panose="020B0604020202020204" pitchFamily="34" charset="0"/>
                <a:ea typeface="Calibri" panose="020F0502020204030204" pitchFamily="34" charset="0"/>
                <a:cs typeface="Arial" panose="020B0604020202020204" pitchFamily="34" charset="0"/>
              </a:rPr>
              <a:t>. Harvard Business. </a:t>
            </a:r>
          </a:p>
          <a:p>
            <a:pPr marL="457200" indent="-457200">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Leka, S., Jain, A., &amp; World Health Organization. (2010). Health impact of psychosocial hazards at work: an overview. </a:t>
            </a:r>
            <a:r>
              <a:rPr lang="en-GB" sz="900" u="sng" dirty="0">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iris.who.int/bitstream/handle/10665/44428/?sequence=1</a:t>
            </a:r>
            <a:endParaRPr lang="en-GB" sz="900" dirty="0">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Lieberman, M. D. (2013). </a:t>
            </a:r>
            <a:r>
              <a:rPr lang="en-GB" sz="900" i="1" dirty="0">
                <a:effectLst/>
                <a:latin typeface="Arial" panose="020B0604020202020204" pitchFamily="34" charset="0"/>
                <a:ea typeface="Calibri" panose="020F0502020204030204" pitchFamily="34" charset="0"/>
                <a:cs typeface="Arial" panose="020B0604020202020204" pitchFamily="34" charset="0"/>
              </a:rPr>
              <a:t>Social: Why our brains are wired to connect</a:t>
            </a:r>
            <a:r>
              <a:rPr lang="en-GB" sz="900" dirty="0">
                <a:effectLst/>
                <a:latin typeface="Arial" panose="020B0604020202020204" pitchFamily="34" charset="0"/>
                <a:ea typeface="Calibri" panose="020F0502020204030204" pitchFamily="34" charset="0"/>
                <a:cs typeface="Arial" panose="020B0604020202020204" pitchFamily="34" charset="0"/>
              </a:rPr>
              <a:t>. OUP Oxford.</a:t>
            </a:r>
          </a:p>
          <a:p>
            <a:pPr marL="457200" indent="-457200">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Martino, J., </a:t>
            </a:r>
            <a:r>
              <a:rPr lang="en-GB" sz="900" dirty="0" err="1">
                <a:effectLst/>
                <a:latin typeface="Arial" panose="020B0604020202020204" pitchFamily="34" charset="0"/>
                <a:ea typeface="Calibri" panose="020F0502020204030204" pitchFamily="34" charset="0"/>
                <a:cs typeface="Arial" panose="020B0604020202020204" pitchFamily="34" charset="0"/>
              </a:rPr>
              <a:t>Pegg</a:t>
            </a:r>
            <a:r>
              <a:rPr lang="en-GB" sz="900" dirty="0">
                <a:effectLst/>
                <a:latin typeface="Arial" panose="020B0604020202020204" pitchFamily="34" charset="0"/>
                <a:ea typeface="Calibri" panose="020F0502020204030204" pitchFamily="34" charset="0"/>
                <a:cs typeface="Arial" panose="020B0604020202020204" pitchFamily="34" charset="0"/>
              </a:rPr>
              <a:t>, J., &amp; Frates, E. P. (2017). The connection prescription: using the power of social interactions and the deep desire for connectedness to empower health and wellness. </a:t>
            </a:r>
            <a:r>
              <a:rPr lang="en-GB" sz="900" i="1" dirty="0">
                <a:effectLst/>
                <a:latin typeface="Arial" panose="020B0604020202020204" pitchFamily="34" charset="0"/>
                <a:ea typeface="Calibri" panose="020F0502020204030204" pitchFamily="34" charset="0"/>
                <a:cs typeface="Arial" panose="020B0604020202020204" pitchFamily="34" charset="0"/>
              </a:rPr>
              <a:t>American journal of lifestyle medicine</a:t>
            </a:r>
            <a:r>
              <a:rPr lang="en-GB" sz="900" dirty="0">
                <a:effectLst/>
                <a:latin typeface="Arial" panose="020B0604020202020204" pitchFamily="34" charset="0"/>
                <a:ea typeface="Calibri" panose="020F0502020204030204" pitchFamily="34" charset="0"/>
                <a:cs typeface="Arial" panose="020B0604020202020204" pitchFamily="34" charset="0"/>
              </a:rPr>
              <a:t>, </a:t>
            </a:r>
            <a:r>
              <a:rPr lang="en-GB" sz="900" i="1" dirty="0">
                <a:effectLst/>
                <a:latin typeface="Arial" panose="020B0604020202020204" pitchFamily="34" charset="0"/>
                <a:ea typeface="Calibri" panose="020F0502020204030204" pitchFamily="34" charset="0"/>
                <a:cs typeface="Arial" panose="020B0604020202020204" pitchFamily="34" charset="0"/>
              </a:rPr>
              <a:t>11</a:t>
            </a:r>
            <a:r>
              <a:rPr lang="en-GB" sz="900" dirty="0">
                <a:effectLst/>
                <a:latin typeface="Arial" panose="020B0604020202020204" pitchFamily="34" charset="0"/>
                <a:ea typeface="Calibri" panose="020F0502020204030204" pitchFamily="34" charset="0"/>
                <a:cs typeface="Arial" panose="020B0604020202020204" pitchFamily="34" charset="0"/>
              </a:rPr>
              <a:t>(6), 466-475.</a:t>
            </a:r>
          </a:p>
          <a:p>
            <a:pPr marL="457200" indent="-457200"/>
            <a:r>
              <a:rPr lang="en-GB" sz="900" dirty="0">
                <a:effectLst/>
                <a:latin typeface="Arial" panose="020B0604020202020204" pitchFamily="34" charset="0"/>
                <a:ea typeface="Calibri" panose="020F0502020204030204" pitchFamily="34" charset="0"/>
                <a:cs typeface="Arial" panose="020B0604020202020204" pitchFamily="34" charset="0"/>
              </a:rPr>
              <a:t>Meechan, Fiona. (2018). Compassion at Work Toolkit. </a:t>
            </a:r>
            <a:r>
              <a:rPr lang="en-GB" sz="900" u="sng" dirty="0">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(PDF) Compassion at Work Toolkit (researchgate.net)</a:t>
            </a:r>
            <a:endParaRPr lang="en-GB" sz="900" u="sng" dirty="0">
              <a:latin typeface="Arial" panose="020B0604020202020204" pitchFamily="34" charset="0"/>
              <a:ea typeface="Calibri" panose="020F0502020204030204" pitchFamily="34" charset="0"/>
              <a:cs typeface="Arial" panose="020B0604020202020204" pitchFamily="34" charset="0"/>
            </a:endParaRPr>
          </a:p>
          <a:p>
            <a:pPr marL="457200" indent="-457200"/>
            <a:endParaRPr lang="en-GB" sz="900" dirty="0">
              <a:latin typeface="Arial" panose="020B0604020202020204" pitchFamily="34" charset="0"/>
              <a:ea typeface="Calibri" panose="020F0502020204030204" pitchFamily="34" charset="0"/>
              <a:cs typeface="Arial" panose="020B0604020202020204" pitchFamily="34" charset="0"/>
            </a:endParaRPr>
          </a:p>
          <a:p>
            <a:pPr marL="457200" indent="-457200">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Munby, S. (2019). </a:t>
            </a:r>
            <a:r>
              <a:rPr lang="en-GB" sz="900" i="1" dirty="0">
                <a:effectLst/>
                <a:latin typeface="Arial" panose="020B0604020202020204" pitchFamily="34" charset="0"/>
                <a:ea typeface="Calibri" panose="020F0502020204030204" pitchFamily="34" charset="0"/>
                <a:cs typeface="Arial" panose="020B0604020202020204" pitchFamily="34" charset="0"/>
              </a:rPr>
              <a:t>Imperfect leadership: A book for leaders who know they don't know it all</a:t>
            </a:r>
            <a:r>
              <a:rPr lang="en-GB" sz="900" dirty="0">
                <a:effectLst/>
                <a:latin typeface="Arial" panose="020B0604020202020204" pitchFamily="34" charset="0"/>
                <a:ea typeface="Calibri" panose="020F0502020204030204" pitchFamily="34" charset="0"/>
                <a:cs typeface="Arial" panose="020B0604020202020204" pitchFamily="34" charset="0"/>
              </a:rPr>
              <a:t>. Crown House Publishing Ltd.</a:t>
            </a:r>
          </a:p>
          <a:p>
            <a:pPr marL="457200" indent="-457200">
              <a:lnSpc>
                <a:spcPct val="107000"/>
              </a:lnSpc>
              <a:spcAft>
                <a:spcPts val="800"/>
              </a:spcAft>
            </a:pPr>
            <a:r>
              <a:rPr lang="en-GB" sz="900" dirty="0" err="1">
                <a:effectLst/>
                <a:latin typeface="Arial" panose="020B0604020202020204" pitchFamily="34" charset="0"/>
                <a:ea typeface="Calibri" panose="020F0502020204030204" pitchFamily="34" charset="0"/>
                <a:cs typeface="Arial" panose="020B0604020202020204" pitchFamily="34" charset="0"/>
              </a:rPr>
              <a:t>Noushad</a:t>
            </a:r>
            <a:r>
              <a:rPr lang="en-GB" sz="900" dirty="0">
                <a:effectLst/>
                <a:latin typeface="Arial" panose="020B0604020202020204" pitchFamily="34" charset="0"/>
                <a:ea typeface="Calibri" panose="020F0502020204030204" pitchFamily="34" charset="0"/>
                <a:cs typeface="Arial" panose="020B0604020202020204" pitchFamily="34" charset="0"/>
              </a:rPr>
              <a:t>, S., Ahmed, S., Ansari, B., Mustafa, U. H., Saleem, Y., &amp; </a:t>
            </a:r>
            <a:r>
              <a:rPr lang="en-GB" sz="900" dirty="0" err="1">
                <a:effectLst/>
                <a:latin typeface="Arial" panose="020B0604020202020204" pitchFamily="34" charset="0"/>
                <a:ea typeface="Calibri" panose="020F0502020204030204" pitchFamily="34" charset="0"/>
                <a:cs typeface="Arial" panose="020B0604020202020204" pitchFamily="34" charset="0"/>
              </a:rPr>
              <a:t>Hazrat</a:t>
            </a:r>
            <a:r>
              <a:rPr lang="en-GB" sz="900" dirty="0">
                <a:effectLst/>
                <a:latin typeface="Arial" panose="020B0604020202020204" pitchFamily="34" charset="0"/>
                <a:ea typeface="Calibri" panose="020F0502020204030204" pitchFamily="34" charset="0"/>
                <a:cs typeface="Arial" panose="020B0604020202020204" pitchFamily="34" charset="0"/>
              </a:rPr>
              <a:t>, H. (2021). Physiological biomarkers of chronic stress: A systematic review. </a:t>
            </a:r>
            <a:r>
              <a:rPr lang="en-GB" sz="900" i="1" dirty="0">
                <a:effectLst/>
                <a:latin typeface="Arial" panose="020B0604020202020204" pitchFamily="34" charset="0"/>
                <a:ea typeface="Calibri" panose="020F0502020204030204" pitchFamily="34" charset="0"/>
                <a:cs typeface="Arial" panose="020B0604020202020204" pitchFamily="34" charset="0"/>
              </a:rPr>
              <a:t>International journal of health sciences</a:t>
            </a:r>
            <a:r>
              <a:rPr lang="en-GB" sz="900" dirty="0">
                <a:effectLst/>
                <a:latin typeface="Arial" panose="020B0604020202020204" pitchFamily="34" charset="0"/>
                <a:ea typeface="Calibri" panose="020F0502020204030204" pitchFamily="34" charset="0"/>
                <a:cs typeface="Arial" panose="020B0604020202020204" pitchFamily="34" charset="0"/>
              </a:rPr>
              <a:t>, </a:t>
            </a:r>
            <a:r>
              <a:rPr lang="en-GB" sz="900" i="1" dirty="0">
                <a:effectLst/>
                <a:latin typeface="Arial" panose="020B0604020202020204" pitchFamily="34" charset="0"/>
                <a:ea typeface="Calibri" panose="020F0502020204030204" pitchFamily="34" charset="0"/>
                <a:cs typeface="Arial" panose="020B0604020202020204" pitchFamily="34" charset="0"/>
              </a:rPr>
              <a:t>15</a:t>
            </a:r>
            <a:r>
              <a:rPr lang="en-GB" sz="900" dirty="0">
                <a:effectLst/>
                <a:latin typeface="Arial" panose="020B0604020202020204" pitchFamily="34" charset="0"/>
                <a:ea typeface="Calibri" panose="020F0502020204030204" pitchFamily="34" charset="0"/>
                <a:cs typeface="Arial" panose="020B0604020202020204" pitchFamily="34" charset="0"/>
              </a:rPr>
              <a:t>(5), 46.</a:t>
            </a:r>
          </a:p>
          <a:p>
            <a:pPr marL="457200" indent="-457200">
              <a:lnSpc>
                <a:spcPct val="107000"/>
              </a:lnSpc>
              <a:spcAft>
                <a:spcPts val="800"/>
              </a:spcAft>
            </a:pPr>
            <a:r>
              <a:rPr lang="en-GB" sz="900" dirty="0" err="1">
                <a:effectLst/>
                <a:latin typeface="Arial" panose="020B0604020202020204" pitchFamily="34" charset="0"/>
                <a:ea typeface="Calibri" panose="020F0502020204030204" pitchFamily="34" charset="0"/>
                <a:cs typeface="Arial" panose="020B0604020202020204" pitchFamily="34" charset="0"/>
              </a:rPr>
              <a:t>Ozcelik</a:t>
            </a:r>
            <a:r>
              <a:rPr lang="en-GB" sz="900" dirty="0">
                <a:effectLst/>
                <a:latin typeface="Arial" panose="020B0604020202020204" pitchFamily="34" charset="0"/>
                <a:ea typeface="Calibri" panose="020F0502020204030204" pitchFamily="34" charset="0"/>
                <a:cs typeface="Arial" panose="020B0604020202020204" pitchFamily="34" charset="0"/>
              </a:rPr>
              <a:t>, H., &amp; </a:t>
            </a:r>
            <a:r>
              <a:rPr lang="en-GB" sz="900" dirty="0" err="1">
                <a:effectLst/>
                <a:latin typeface="Arial" panose="020B0604020202020204" pitchFamily="34" charset="0"/>
                <a:ea typeface="Calibri" panose="020F0502020204030204" pitchFamily="34" charset="0"/>
                <a:cs typeface="Arial" panose="020B0604020202020204" pitchFamily="34" charset="0"/>
              </a:rPr>
              <a:t>Barsade</a:t>
            </a:r>
            <a:r>
              <a:rPr lang="en-GB" sz="900" dirty="0">
                <a:effectLst/>
                <a:latin typeface="Arial" panose="020B0604020202020204" pitchFamily="34" charset="0"/>
                <a:ea typeface="Calibri" panose="020F0502020204030204" pitchFamily="34" charset="0"/>
                <a:cs typeface="Arial" panose="020B0604020202020204" pitchFamily="34" charset="0"/>
              </a:rPr>
              <a:t>, S. G. (2018). No employee an island: Workplace loneliness and job performance. </a:t>
            </a:r>
            <a:r>
              <a:rPr lang="en-GB" sz="900" i="1" dirty="0">
                <a:effectLst/>
                <a:latin typeface="Arial" panose="020B0604020202020204" pitchFamily="34" charset="0"/>
                <a:ea typeface="Calibri" panose="020F0502020204030204" pitchFamily="34" charset="0"/>
                <a:cs typeface="Arial" panose="020B0604020202020204" pitchFamily="34" charset="0"/>
              </a:rPr>
              <a:t>Academy of Management Journal</a:t>
            </a:r>
            <a:r>
              <a:rPr lang="en-GB" sz="900" dirty="0">
                <a:effectLst/>
                <a:latin typeface="Arial" panose="020B0604020202020204" pitchFamily="34" charset="0"/>
                <a:ea typeface="Calibri" panose="020F0502020204030204" pitchFamily="34" charset="0"/>
                <a:cs typeface="Arial" panose="020B0604020202020204" pitchFamily="34" charset="0"/>
              </a:rPr>
              <a:t>, </a:t>
            </a:r>
            <a:r>
              <a:rPr lang="en-GB" sz="900" i="1" dirty="0">
                <a:effectLst/>
                <a:latin typeface="Arial" panose="020B0604020202020204" pitchFamily="34" charset="0"/>
                <a:ea typeface="Calibri" panose="020F0502020204030204" pitchFamily="34" charset="0"/>
                <a:cs typeface="Arial" panose="020B0604020202020204" pitchFamily="34" charset="0"/>
              </a:rPr>
              <a:t>61</a:t>
            </a:r>
            <a:r>
              <a:rPr lang="en-GB" sz="900" dirty="0">
                <a:effectLst/>
                <a:latin typeface="Arial" panose="020B0604020202020204" pitchFamily="34" charset="0"/>
                <a:ea typeface="Calibri" panose="020F0502020204030204" pitchFamily="34" charset="0"/>
                <a:cs typeface="Arial" panose="020B0604020202020204" pitchFamily="34" charset="0"/>
              </a:rPr>
              <a:t>(6), 2343-2366.</a:t>
            </a:r>
          </a:p>
          <a:p>
            <a:pPr marL="457200" indent="-457200">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Papworth, K. D. (2023). </a:t>
            </a:r>
            <a:r>
              <a:rPr lang="en-GB" sz="900" i="1" dirty="0">
                <a:effectLst/>
                <a:latin typeface="Arial" panose="020B0604020202020204" pitchFamily="34" charset="0"/>
                <a:ea typeface="Calibri" panose="020F0502020204030204" pitchFamily="34" charset="0"/>
                <a:cs typeface="Arial" panose="020B0604020202020204" pitchFamily="34" charset="0"/>
              </a:rPr>
              <a:t>Compassionate Leadership: For Individual and Organisational Change</a:t>
            </a:r>
            <a:r>
              <a:rPr lang="en-GB" sz="900" dirty="0">
                <a:effectLst/>
                <a:latin typeface="Arial" panose="020B0604020202020204" pitchFamily="34" charset="0"/>
                <a:ea typeface="Calibri" panose="020F0502020204030204" pitchFamily="34" charset="0"/>
                <a:cs typeface="Arial" panose="020B0604020202020204" pitchFamily="34" charset="0"/>
              </a:rPr>
              <a:t>. De Gruyter.</a:t>
            </a:r>
          </a:p>
          <a:p>
            <a:pPr marL="457200" indent="-457200">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Ramachandran, S., Balasubramanian, S., James, W. F., &amp; Al </a:t>
            </a:r>
            <a:r>
              <a:rPr lang="en-GB" sz="900" dirty="0" err="1">
                <a:effectLst/>
                <a:latin typeface="Arial" panose="020B0604020202020204" pitchFamily="34" charset="0"/>
                <a:ea typeface="Calibri" panose="020F0502020204030204" pitchFamily="34" charset="0"/>
                <a:cs typeface="Arial" panose="020B0604020202020204" pitchFamily="34" charset="0"/>
              </a:rPr>
              <a:t>Masaeid</a:t>
            </a:r>
            <a:r>
              <a:rPr lang="en-GB" sz="900" dirty="0">
                <a:effectLst/>
                <a:latin typeface="Arial" panose="020B0604020202020204" pitchFamily="34" charset="0"/>
                <a:ea typeface="Calibri" panose="020F0502020204030204" pitchFamily="34" charset="0"/>
                <a:cs typeface="Arial" panose="020B0604020202020204" pitchFamily="34" charset="0"/>
              </a:rPr>
              <a:t>, T. (2023). Whither compassionate leadership? A systematic review. </a:t>
            </a:r>
            <a:r>
              <a:rPr lang="en-GB" sz="900" i="1" dirty="0">
                <a:effectLst/>
                <a:latin typeface="Arial" panose="020B0604020202020204" pitchFamily="34" charset="0"/>
                <a:ea typeface="Calibri" panose="020F0502020204030204" pitchFamily="34" charset="0"/>
                <a:cs typeface="Arial" panose="020B0604020202020204" pitchFamily="34" charset="0"/>
              </a:rPr>
              <a:t>Management Review Quarterly</a:t>
            </a:r>
            <a:r>
              <a:rPr lang="en-GB" sz="900" dirty="0">
                <a:effectLst/>
                <a:latin typeface="Arial" panose="020B0604020202020204" pitchFamily="34" charset="0"/>
                <a:ea typeface="Calibri" panose="020F0502020204030204" pitchFamily="34" charset="0"/>
                <a:cs typeface="Arial" panose="020B0604020202020204" pitchFamily="34" charset="0"/>
              </a:rPr>
              <a:t>, 1-85.</a:t>
            </a:r>
          </a:p>
          <a:p>
            <a:pPr marL="457200" indent="-457200">
              <a:lnSpc>
                <a:spcPct val="107000"/>
              </a:lnSpc>
              <a:spcAft>
                <a:spcPts val="800"/>
              </a:spcAft>
            </a:pPr>
            <a:r>
              <a:rPr lang="en-GB" sz="900" dirty="0" err="1">
                <a:effectLst/>
                <a:latin typeface="Arial" panose="020B0604020202020204" pitchFamily="34" charset="0"/>
                <a:ea typeface="Calibri" panose="020F0502020204030204" pitchFamily="34" charset="0"/>
                <a:cs typeface="Arial" panose="020B0604020202020204" pitchFamily="34" charset="0"/>
              </a:rPr>
              <a:t>Tietsort</a:t>
            </a:r>
            <a:r>
              <a:rPr lang="en-GB" sz="900" dirty="0">
                <a:effectLst/>
                <a:latin typeface="Arial" panose="020B0604020202020204" pitchFamily="34" charset="0"/>
                <a:ea typeface="Calibri" panose="020F0502020204030204" pitchFamily="34" charset="0"/>
                <a:cs typeface="Arial" panose="020B0604020202020204" pitchFamily="34" charset="0"/>
              </a:rPr>
              <a:t>, C. J. (2021). </a:t>
            </a:r>
            <a:r>
              <a:rPr lang="en-GB" sz="900" i="1" dirty="0">
                <a:effectLst/>
                <a:latin typeface="Arial" panose="020B0604020202020204" pitchFamily="34" charset="0"/>
                <a:ea typeface="Calibri" panose="020F0502020204030204" pitchFamily="34" charset="0"/>
                <a:cs typeface="Arial" panose="020B0604020202020204" pitchFamily="34" charset="0"/>
              </a:rPr>
              <a:t>Compassionate leadership at work: Cultivating compassion by reducing uncertainty, emphasizing personal well-being, and aligning compassionate actions</a:t>
            </a:r>
            <a:r>
              <a:rPr lang="en-GB" sz="900" dirty="0">
                <a:effectLst/>
                <a:latin typeface="Arial" panose="020B0604020202020204" pitchFamily="34" charset="0"/>
                <a:ea typeface="Calibri" panose="020F0502020204030204" pitchFamily="34" charset="0"/>
                <a:cs typeface="Arial" panose="020B0604020202020204" pitchFamily="34" charset="0"/>
              </a:rPr>
              <a:t> (Doctoral dissertation, Arizona State University).</a:t>
            </a:r>
          </a:p>
          <a:p>
            <a:pPr marL="457200" indent="-457200">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West, M. A. (2021). </a:t>
            </a:r>
            <a:r>
              <a:rPr lang="en-GB" sz="900" i="1" dirty="0">
                <a:effectLst/>
                <a:latin typeface="Arial" panose="020B0604020202020204" pitchFamily="34" charset="0"/>
                <a:ea typeface="Calibri" panose="020F0502020204030204" pitchFamily="34" charset="0"/>
                <a:cs typeface="Arial" panose="020B0604020202020204" pitchFamily="34" charset="0"/>
              </a:rPr>
              <a:t>Compassionate Leadership.</a:t>
            </a:r>
            <a:r>
              <a:rPr lang="en-GB" sz="900" dirty="0">
                <a:effectLst/>
                <a:latin typeface="Arial" panose="020B0604020202020204" pitchFamily="34" charset="0"/>
                <a:ea typeface="Calibri" panose="020F0502020204030204" pitchFamily="34" charset="0"/>
                <a:cs typeface="Arial" panose="020B0604020202020204" pitchFamily="34" charset="0"/>
              </a:rPr>
              <a:t> The Swirling Leaf Press. </a:t>
            </a:r>
          </a:p>
          <a:p>
            <a:pPr marL="457200" indent="-457200">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West, M., &amp; Bailey, S. (2022). What is compassionate leadership. </a:t>
            </a:r>
            <a:r>
              <a:rPr lang="en-GB" sz="900" u="sng" dirty="0">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What Is Compassionate Leadership? | The King's Fund (kingsfund.org.uk)</a:t>
            </a:r>
            <a:r>
              <a:rPr lang="en-GB" sz="900" dirty="0">
                <a:effectLst/>
                <a:latin typeface="Arial" panose="020B0604020202020204" pitchFamily="34" charset="0"/>
                <a:ea typeface="Calibri" panose="020F0502020204030204" pitchFamily="34" charset="0"/>
                <a:cs typeface="Arial" panose="020B0604020202020204" pitchFamily="34" charset="0"/>
              </a:rPr>
              <a:t>. </a:t>
            </a:r>
          </a:p>
          <a:p>
            <a:pPr marL="457200" indent="-457200">
              <a:lnSpc>
                <a:spcPct val="107000"/>
              </a:lnSpc>
              <a:spcAft>
                <a:spcPts val="800"/>
              </a:spcAft>
            </a:pPr>
            <a:r>
              <a:rPr lang="en-GB" sz="900" dirty="0">
                <a:effectLst/>
                <a:latin typeface="Arial" panose="020B0604020202020204" pitchFamily="34" charset="0"/>
                <a:ea typeface="Calibri" panose="020F0502020204030204" pitchFamily="34" charset="0"/>
                <a:cs typeface="Arial" panose="020B0604020202020204" pitchFamily="34" charset="0"/>
              </a:rPr>
              <a:t>Whitehead, C. (2019). </a:t>
            </a:r>
            <a:r>
              <a:rPr lang="en-GB" sz="900" i="1" dirty="0">
                <a:effectLst/>
                <a:latin typeface="Arial" panose="020B0604020202020204" pitchFamily="34" charset="0"/>
                <a:ea typeface="Calibri" panose="020F0502020204030204" pitchFamily="34" charset="0"/>
                <a:cs typeface="Arial" panose="020B0604020202020204" pitchFamily="34" charset="0"/>
              </a:rPr>
              <a:t>Compassionate Leadership: Creating Places of Belonging.</a:t>
            </a:r>
            <a:r>
              <a:rPr lang="en-GB" sz="900" dirty="0">
                <a:effectLst/>
                <a:latin typeface="Arial" panose="020B0604020202020204" pitchFamily="34" charset="0"/>
                <a:ea typeface="Calibri" panose="020F0502020204030204" pitchFamily="34" charset="0"/>
                <a:cs typeface="Arial" panose="020B0604020202020204" pitchFamily="34" charset="0"/>
              </a:rPr>
              <a:t> Solopreneur Publishing. </a:t>
            </a: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124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461BED-479F-44C8-DC9A-5D63075DC737}"/>
              </a:ext>
            </a:extLst>
          </p:cNvPr>
          <p:cNvSpPr>
            <a:spLocks noGrp="1" noRot="1" noMove="1" noResize="1" noEditPoints="1" noAdjustHandles="1" noChangeArrowheads="1" noChangeShapeType="1"/>
          </p:cNvSpPr>
          <p:nvPr/>
        </p:nvSpPr>
        <p:spPr>
          <a:xfrm>
            <a:off x="0" y="0"/>
            <a:ext cx="12220204" cy="6858000"/>
          </a:xfrm>
          <a:prstGeom prst="rect">
            <a:avLst/>
          </a:prstGeom>
          <a:solidFill>
            <a:srgbClr val="763A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a:extLst>
              <a:ext uri="{FF2B5EF4-FFF2-40B4-BE49-F238E27FC236}">
                <a16:creationId xmlns:a16="http://schemas.microsoft.com/office/drawing/2014/main" id="{A7717605-03C7-0380-404F-9DEA09E41056}"/>
              </a:ext>
            </a:extLst>
          </p:cNvPr>
          <p:cNvSpPr txBox="1">
            <a:spLocks/>
          </p:cNvSpPr>
          <p:nvPr/>
        </p:nvSpPr>
        <p:spPr>
          <a:xfrm>
            <a:off x="8594661" y="206058"/>
            <a:ext cx="2077210" cy="93168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dirty="0">
                <a:solidFill>
                  <a:srgbClr val="FF89FF"/>
                </a:solidFill>
                <a:latin typeface="Arial" panose="020B0604020202020204" pitchFamily="34" charset="0"/>
                <a:cs typeface="Arial" panose="020B0604020202020204" pitchFamily="34" charset="0"/>
              </a:rPr>
              <a:t>Upcoming training</a:t>
            </a:r>
          </a:p>
        </p:txBody>
      </p:sp>
      <p:pic>
        <p:nvPicPr>
          <p:cNvPr id="12" name="Picture 11" descr="A white text on a black background&#10;&#10;Description automatically generated with medium confidence">
            <a:extLst>
              <a:ext uri="{FF2B5EF4-FFF2-40B4-BE49-F238E27FC236}">
                <a16:creationId xmlns:a16="http://schemas.microsoft.com/office/drawing/2014/main" id="{4B1B79D0-86C2-C789-A93D-0D0F51FFB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4017" y="6023112"/>
            <a:ext cx="991861" cy="362704"/>
          </a:xfrm>
          <a:prstGeom prst="rect">
            <a:avLst/>
          </a:prstGeom>
        </p:spPr>
      </p:pic>
      <p:sp>
        <p:nvSpPr>
          <p:cNvPr id="13" name="Rectangle 12">
            <a:extLst>
              <a:ext uri="{FF2B5EF4-FFF2-40B4-BE49-F238E27FC236}">
                <a16:creationId xmlns:a16="http://schemas.microsoft.com/office/drawing/2014/main" id="{17029D1A-7AF6-E6F9-AF68-B07E4B0C4782}"/>
              </a:ext>
            </a:extLst>
          </p:cNvPr>
          <p:cNvSpPr/>
          <p:nvPr/>
        </p:nvSpPr>
        <p:spPr>
          <a:xfrm>
            <a:off x="816000" y="0"/>
            <a:ext cx="96000" cy="237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Title 1">
            <a:extLst>
              <a:ext uri="{FF2B5EF4-FFF2-40B4-BE49-F238E27FC236}">
                <a16:creationId xmlns:a16="http://schemas.microsoft.com/office/drawing/2014/main" id="{10C0A947-023A-C4DB-AB42-58D91DC4632F}"/>
              </a:ext>
            </a:extLst>
          </p:cNvPr>
          <p:cNvSpPr>
            <a:spLocks noGrp="1"/>
          </p:cNvSpPr>
          <p:nvPr>
            <p:ph type="ctrTitle"/>
          </p:nvPr>
        </p:nvSpPr>
        <p:spPr>
          <a:xfrm>
            <a:off x="1278080" y="1169530"/>
            <a:ext cx="7316581" cy="1714753"/>
          </a:xfrm>
        </p:spPr>
        <p:txBody>
          <a:bodyPr>
            <a:noAutofit/>
          </a:bodyPr>
          <a:lstStyle/>
          <a:p>
            <a:pPr algn="l"/>
            <a:r>
              <a:rPr lang="en-GB" sz="4000" b="1" dirty="0">
                <a:solidFill>
                  <a:schemeClr val="bg1"/>
                </a:solidFill>
                <a:latin typeface="Arial" panose="020B0604020202020204" pitchFamily="34" charset="0"/>
                <a:cs typeface="Arial" panose="020B0604020202020204" pitchFamily="34" charset="0"/>
              </a:rPr>
              <a:t>Rethinking mental health: </a:t>
            </a:r>
            <a:r>
              <a:rPr lang="en-GB" sz="4000" b="1" dirty="0">
                <a:solidFill>
                  <a:srgbClr val="00D7CD"/>
                </a:solidFill>
                <a:latin typeface="Arial" panose="020B0604020202020204" pitchFamily="34" charset="0"/>
                <a:cs typeface="Arial" panose="020B0604020202020204" pitchFamily="34" charset="0"/>
              </a:rPr>
              <a:t>CPD accredited</a:t>
            </a:r>
            <a:endParaRPr lang="en-GB" sz="4000" b="1" i="0" dirty="0">
              <a:solidFill>
                <a:srgbClr val="00D7CD"/>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AD7B50F-5B4B-CD81-9D96-B279C5086350}"/>
              </a:ext>
            </a:extLst>
          </p:cNvPr>
          <p:cNvSpPr txBox="1"/>
          <p:nvPr/>
        </p:nvSpPr>
        <p:spPr>
          <a:xfrm>
            <a:off x="8594661" y="3494916"/>
            <a:ext cx="2917571" cy="2585323"/>
          </a:xfrm>
          <a:prstGeom prst="rect">
            <a:avLst/>
          </a:prstGeom>
          <a:noFill/>
        </p:spPr>
        <p:txBody>
          <a:bodyPr wrap="square">
            <a:spAutoFit/>
          </a:bodyPr>
          <a:lstStyle/>
          <a:p>
            <a:r>
              <a:rPr lang="en-GB" i="0" dirty="0">
                <a:solidFill>
                  <a:schemeClr val="bg1"/>
                </a:solidFill>
                <a:effectLst/>
                <a:latin typeface="Arial" panose="020B0604020202020204" pitchFamily="34" charset="0"/>
                <a:cs typeface="Arial" panose="020B0604020202020204" pitchFamily="34" charset="0"/>
              </a:rPr>
              <a:t>Cardiff sessions: </a:t>
            </a:r>
          </a:p>
          <a:p>
            <a:r>
              <a:rPr lang="en-GB" i="0" dirty="0">
                <a:solidFill>
                  <a:srgbClr val="00D7CD"/>
                </a:solidFill>
                <a:effectLst/>
                <a:latin typeface="Arial" panose="020B0604020202020204" pitchFamily="34" charset="0"/>
                <a:cs typeface="Arial" panose="020B0604020202020204" pitchFamily="34" charset="0"/>
              </a:rPr>
              <a:t>Wednesday 29th May</a:t>
            </a:r>
          </a:p>
          <a:p>
            <a:r>
              <a:rPr lang="en-GB" dirty="0">
                <a:solidFill>
                  <a:srgbClr val="00D7CD"/>
                </a:solidFill>
                <a:latin typeface="Arial" panose="020B0604020202020204" pitchFamily="34" charset="0"/>
                <a:cs typeface="Arial" panose="020B0604020202020204" pitchFamily="34" charset="0"/>
              </a:rPr>
              <a:t>Thursday 27</a:t>
            </a:r>
            <a:r>
              <a:rPr lang="en-GB" baseline="30000" dirty="0">
                <a:solidFill>
                  <a:srgbClr val="00D7CD"/>
                </a:solidFill>
                <a:latin typeface="Arial" panose="020B0604020202020204" pitchFamily="34" charset="0"/>
                <a:cs typeface="Arial" panose="020B0604020202020204" pitchFamily="34" charset="0"/>
              </a:rPr>
              <a:t>th</a:t>
            </a:r>
            <a:r>
              <a:rPr lang="en-GB" dirty="0">
                <a:solidFill>
                  <a:srgbClr val="00D7CD"/>
                </a:solidFill>
                <a:latin typeface="Arial" panose="020B0604020202020204" pitchFamily="34" charset="0"/>
                <a:cs typeface="Arial" panose="020B0604020202020204" pitchFamily="34" charset="0"/>
              </a:rPr>
              <a:t> June</a:t>
            </a:r>
            <a:endParaRPr lang="en-GB" i="0" dirty="0">
              <a:solidFill>
                <a:srgbClr val="00D7CD"/>
              </a:solidFill>
              <a:effectLst/>
              <a:latin typeface="Arial" panose="020B0604020202020204" pitchFamily="34" charset="0"/>
              <a:cs typeface="Arial" panose="020B0604020202020204" pitchFamily="34" charset="0"/>
            </a:endParaRPr>
          </a:p>
          <a:p>
            <a:endParaRPr lang="en-GB" i="0" dirty="0">
              <a:solidFill>
                <a:srgbClr val="00D7CD"/>
              </a:solidFill>
              <a:effectLst/>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Online sessions: </a:t>
            </a:r>
          </a:p>
          <a:p>
            <a:r>
              <a:rPr lang="en-GB" dirty="0">
                <a:solidFill>
                  <a:srgbClr val="00D7CD"/>
                </a:solidFill>
                <a:latin typeface="Arial" panose="020B0604020202020204" pitchFamily="34" charset="0"/>
                <a:cs typeface="Arial" panose="020B0604020202020204" pitchFamily="34" charset="0"/>
              </a:rPr>
              <a:t>Wednesday 8</a:t>
            </a:r>
            <a:r>
              <a:rPr lang="en-GB" baseline="30000" dirty="0">
                <a:solidFill>
                  <a:srgbClr val="00D7CD"/>
                </a:solidFill>
                <a:latin typeface="Arial" panose="020B0604020202020204" pitchFamily="34" charset="0"/>
                <a:cs typeface="Arial" panose="020B0604020202020204" pitchFamily="34" charset="0"/>
              </a:rPr>
              <a:t>th</a:t>
            </a:r>
            <a:r>
              <a:rPr lang="en-GB" dirty="0">
                <a:solidFill>
                  <a:srgbClr val="00D7CD"/>
                </a:solidFill>
                <a:latin typeface="Arial" panose="020B0604020202020204" pitchFamily="34" charset="0"/>
                <a:cs typeface="Arial" panose="020B0604020202020204" pitchFamily="34" charset="0"/>
              </a:rPr>
              <a:t> May</a:t>
            </a:r>
          </a:p>
          <a:p>
            <a:r>
              <a:rPr lang="en-GB" dirty="0">
                <a:solidFill>
                  <a:srgbClr val="00D7CD"/>
                </a:solidFill>
                <a:latin typeface="Arial" panose="020B0604020202020204" pitchFamily="34" charset="0"/>
                <a:cs typeface="Arial" panose="020B0604020202020204" pitchFamily="34" charset="0"/>
              </a:rPr>
              <a:t>Friday 14</a:t>
            </a:r>
            <a:r>
              <a:rPr lang="en-GB" baseline="30000" dirty="0">
                <a:solidFill>
                  <a:srgbClr val="00D7CD"/>
                </a:solidFill>
                <a:latin typeface="Arial" panose="020B0604020202020204" pitchFamily="34" charset="0"/>
                <a:cs typeface="Arial" panose="020B0604020202020204" pitchFamily="34" charset="0"/>
              </a:rPr>
              <a:t>th</a:t>
            </a:r>
            <a:r>
              <a:rPr lang="en-GB" dirty="0">
                <a:solidFill>
                  <a:srgbClr val="00D7CD"/>
                </a:solidFill>
                <a:latin typeface="Arial" panose="020B0604020202020204" pitchFamily="34" charset="0"/>
                <a:cs typeface="Arial" panose="020B0604020202020204" pitchFamily="34" charset="0"/>
              </a:rPr>
              <a:t> June</a:t>
            </a:r>
          </a:p>
          <a:p>
            <a:endParaRPr lang="en-GB" dirty="0">
              <a:solidFill>
                <a:srgbClr val="00D7CD"/>
              </a:solidFill>
              <a:latin typeface="Arial" panose="020B0604020202020204" pitchFamily="34" charset="0"/>
              <a:cs typeface="Arial" panose="020B0604020202020204" pitchFamily="34" charset="0"/>
            </a:endParaRPr>
          </a:p>
          <a:p>
            <a:endParaRPr lang="en-GB" dirty="0">
              <a:solidFill>
                <a:srgbClr val="00D7CD"/>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436EE16D-0C1A-A95C-1102-E9311F909DB0}"/>
              </a:ext>
            </a:extLst>
          </p:cNvPr>
          <p:cNvSpPr txBox="1">
            <a:spLocks/>
          </p:cNvSpPr>
          <p:nvPr/>
        </p:nvSpPr>
        <p:spPr>
          <a:xfrm>
            <a:off x="1278080" y="2438745"/>
            <a:ext cx="9445831" cy="93168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dirty="0">
                <a:solidFill>
                  <a:schemeClr val="bg1"/>
                </a:solidFill>
                <a:latin typeface="Arial" panose="020B0604020202020204" pitchFamily="34" charset="0"/>
                <a:cs typeface="Arial" panose="020B0604020202020204" pitchFamily="34" charset="0"/>
              </a:rPr>
              <a:t>With Dr Sian Edwards</a:t>
            </a:r>
          </a:p>
        </p:txBody>
      </p:sp>
      <p:pic>
        <p:nvPicPr>
          <p:cNvPr id="8" name="Picture 7" descr="A person wearing glasses smiling&#10;&#10;Description automatically generated">
            <a:extLst>
              <a:ext uri="{FF2B5EF4-FFF2-40B4-BE49-F238E27FC236}">
                <a16:creationId xmlns:a16="http://schemas.microsoft.com/office/drawing/2014/main" id="{0D3FD513-7F37-2229-8CB4-A8B54C88A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3215" y="1217790"/>
            <a:ext cx="1968547" cy="2100721"/>
          </a:xfrm>
          <a:prstGeom prst="rect">
            <a:avLst/>
          </a:prstGeom>
        </p:spPr>
      </p:pic>
      <p:sp>
        <p:nvSpPr>
          <p:cNvPr id="9" name="TextBox 8">
            <a:extLst>
              <a:ext uri="{FF2B5EF4-FFF2-40B4-BE49-F238E27FC236}">
                <a16:creationId xmlns:a16="http://schemas.microsoft.com/office/drawing/2014/main" id="{70977DAA-9473-7A8E-A5E5-4BF85877614E}"/>
              </a:ext>
            </a:extLst>
          </p:cNvPr>
          <p:cNvSpPr txBox="1"/>
          <p:nvPr/>
        </p:nvSpPr>
        <p:spPr>
          <a:xfrm>
            <a:off x="1278080" y="3494916"/>
            <a:ext cx="6688161" cy="2431435"/>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900" b="0" i="0" dirty="0">
                <a:solidFill>
                  <a:schemeClr val="bg1"/>
                </a:solidFill>
                <a:effectLst/>
                <a:latin typeface="Arial"/>
                <a:cs typeface="Arial"/>
              </a:rPr>
              <a:t>Explore our understanding of mental health</a:t>
            </a:r>
          </a:p>
          <a:p>
            <a:pPr marL="171450" indent="-171450">
              <a:buFont typeface="Arial" panose="020B0604020202020204" pitchFamily="34" charset="0"/>
              <a:buChar char="•"/>
            </a:pPr>
            <a:r>
              <a:rPr lang="en-GB" sz="1900" b="0" i="0" dirty="0">
                <a:solidFill>
                  <a:schemeClr val="bg1"/>
                </a:solidFill>
                <a:effectLst/>
                <a:latin typeface="Arial"/>
                <a:cs typeface="Arial"/>
              </a:rPr>
              <a:t>Understand relational working and its workplace benefits</a:t>
            </a:r>
          </a:p>
          <a:p>
            <a:pPr marL="171450" indent="-171450">
              <a:buFont typeface="Arial" panose="020B0604020202020204" pitchFamily="34" charset="0"/>
              <a:buChar char="•"/>
            </a:pPr>
            <a:r>
              <a:rPr lang="en-GB" sz="1900" b="0" i="0" dirty="0">
                <a:solidFill>
                  <a:schemeClr val="bg1"/>
                </a:solidFill>
                <a:effectLst/>
                <a:latin typeface="Arial"/>
                <a:cs typeface="Arial"/>
              </a:rPr>
              <a:t>Share and understand our experience of good leadership</a:t>
            </a:r>
          </a:p>
          <a:p>
            <a:pPr marL="171450" indent="-171450">
              <a:buFont typeface="Arial" panose="020B0604020202020204" pitchFamily="34" charset="0"/>
              <a:buChar char="•"/>
            </a:pPr>
            <a:r>
              <a:rPr lang="en-GB" sz="1900" b="0" i="0" dirty="0">
                <a:solidFill>
                  <a:schemeClr val="bg1"/>
                </a:solidFill>
                <a:effectLst/>
                <a:latin typeface="Arial"/>
                <a:cs typeface="Arial"/>
              </a:rPr>
              <a:t>Identify relationally healthy practices</a:t>
            </a:r>
          </a:p>
          <a:p>
            <a:pPr marL="171450" indent="-171450">
              <a:buFont typeface="Arial" panose="020B0604020202020204" pitchFamily="34" charset="0"/>
              <a:buChar char="•"/>
            </a:pPr>
            <a:r>
              <a:rPr lang="en-GB" sz="1900" b="0" i="0" dirty="0">
                <a:solidFill>
                  <a:schemeClr val="bg1"/>
                </a:solidFill>
                <a:effectLst/>
                <a:latin typeface="Arial"/>
                <a:cs typeface="Arial"/>
              </a:rPr>
              <a:t>Understand the impact of blame and shame</a:t>
            </a:r>
          </a:p>
          <a:p>
            <a:pPr marL="171450" indent="-171450">
              <a:buFont typeface="Arial" panose="020B0604020202020204" pitchFamily="34" charset="0"/>
              <a:buChar char="•"/>
            </a:pPr>
            <a:r>
              <a:rPr lang="en-GB" sz="1900" b="0" i="0" dirty="0">
                <a:solidFill>
                  <a:schemeClr val="bg1"/>
                </a:solidFill>
                <a:effectLst/>
                <a:latin typeface="Arial"/>
                <a:cs typeface="Arial"/>
              </a:rPr>
              <a:t>Provide tips on how to support our own mental health and those of our colleagues</a:t>
            </a:r>
          </a:p>
          <a:p>
            <a:pPr marL="171450" indent="-171450">
              <a:buFont typeface="Arial" panose="020B0604020202020204" pitchFamily="34" charset="0"/>
              <a:buChar char="•"/>
            </a:pPr>
            <a:r>
              <a:rPr lang="en-GB" sz="1900" b="0" i="0" dirty="0">
                <a:solidFill>
                  <a:schemeClr val="bg1"/>
                </a:solidFill>
                <a:effectLst/>
                <a:latin typeface="Arial"/>
                <a:cs typeface="Arial"/>
              </a:rPr>
              <a:t>Facilitate reflective practice</a:t>
            </a:r>
          </a:p>
        </p:txBody>
      </p:sp>
      <p:pic>
        <p:nvPicPr>
          <p:cNvPr id="10" name="Picture 9" descr="A logo for a company&#10;&#10;Description automatically generated">
            <a:extLst>
              <a:ext uri="{FF2B5EF4-FFF2-40B4-BE49-F238E27FC236}">
                <a16:creationId xmlns:a16="http://schemas.microsoft.com/office/drawing/2014/main" id="{37DCA859-AA9E-0A2C-90C6-10AFF2ACA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512" y="504430"/>
            <a:ext cx="1968547" cy="1064473"/>
          </a:xfrm>
          <a:prstGeom prst="rect">
            <a:avLst/>
          </a:prstGeom>
        </p:spPr>
      </p:pic>
      <p:sp>
        <p:nvSpPr>
          <p:cNvPr id="18" name="Title 1">
            <a:extLst>
              <a:ext uri="{FF2B5EF4-FFF2-40B4-BE49-F238E27FC236}">
                <a16:creationId xmlns:a16="http://schemas.microsoft.com/office/drawing/2014/main" id="{5A5748B0-B6E9-6D5A-B2FF-F79BF83ADBF1}"/>
              </a:ext>
            </a:extLst>
          </p:cNvPr>
          <p:cNvSpPr txBox="1">
            <a:spLocks/>
          </p:cNvSpPr>
          <p:nvPr/>
        </p:nvSpPr>
        <p:spPr>
          <a:xfrm>
            <a:off x="8605335" y="5523659"/>
            <a:ext cx="2055861" cy="467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u="sng"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BOOK NOW</a:t>
            </a:r>
            <a:endParaRPr lang="en-GB" sz="2000" b="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41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9C547B-2672-8A2C-2108-19B2553E531F}"/>
              </a:ext>
            </a:extLst>
          </p:cNvPr>
          <p:cNvSpPr/>
          <p:nvPr/>
        </p:nvSpPr>
        <p:spPr>
          <a:xfrm>
            <a:off x="0" y="0"/>
            <a:ext cx="12192000" cy="6858000"/>
          </a:xfrm>
          <a:prstGeom prst="rect">
            <a:avLst/>
          </a:prstGeom>
          <a:solidFill>
            <a:srgbClr val="763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A33213-FE87-433C-B3D2-B952EA915BFB}"/>
              </a:ext>
            </a:extLst>
          </p:cNvPr>
          <p:cNvSpPr>
            <a:spLocks noGrp="1"/>
          </p:cNvSpPr>
          <p:nvPr>
            <p:ph type="ctrTitle"/>
          </p:nvPr>
        </p:nvSpPr>
        <p:spPr>
          <a:xfrm>
            <a:off x="1013526" y="127000"/>
            <a:ext cx="9445831" cy="1714753"/>
          </a:xfrm>
        </p:spPr>
        <p:txBody>
          <a:bodyPr>
            <a:normAutofit/>
          </a:bodyPr>
          <a:lstStyle/>
          <a:p>
            <a:pPr algn="l"/>
            <a:r>
              <a:rPr lang="en-GB" sz="4000" b="1">
                <a:solidFill>
                  <a:schemeClr val="bg1"/>
                </a:solidFill>
                <a:latin typeface="Arial" panose="020B0604020202020204" pitchFamily="34" charset="0"/>
                <a:cs typeface="Arial" panose="020B0604020202020204" pitchFamily="34" charset="0"/>
              </a:rPr>
              <a:t>Who are </a:t>
            </a:r>
            <a:r>
              <a:rPr lang="en-GB" sz="4000" b="1" err="1">
                <a:solidFill>
                  <a:schemeClr val="bg1"/>
                </a:solidFill>
                <a:latin typeface="Arial" panose="020B0604020202020204" pitchFamily="34" charset="0"/>
                <a:cs typeface="Arial" panose="020B0604020202020204" pitchFamily="34" charset="0"/>
              </a:rPr>
              <a:t>Platfform</a:t>
            </a:r>
            <a:r>
              <a:rPr lang="en-GB" sz="4000" b="1">
                <a:solidFill>
                  <a:schemeClr val="bg1"/>
                </a:solidFill>
                <a:latin typeface="Arial" panose="020B0604020202020204" pitchFamily="34" charset="0"/>
                <a:cs typeface="Arial" panose="020B0604020202020204" pitchFamily="34" charset="0"/>
              </a:rPr>
              <a:t> Wellbeing?</a:t>
            </a:r>
          </a:p>
        </p:txBody>
      </p:sp>
      <p:sp>
        <p:nvSpPr>
          <p:cNvPr id="3" name="TextBox 2">
            <a:extLst>
              <a:ext uri="{FF2B5EF4-FFF2-40B4-BE49-F238E27FC236}">
                <a16:creationId xmlns:a16="http://schemas.microsoft.com/office/drawing/2014/main" id="{58A66F13-168D-C591-91B4-DC79479E4D43}"/>
              </a:ext>
            </a:extLst>
          </p:cNvPr>
          <p:cNvSpPr txBox="1"/>
          <p:nvPr/>
        </p:nvSpPr>
        <p:spPr>
          <a:xfrm>
            <a:off x="3626097" y="4642273"/>
            <a:ext cx="2397332" cy="369332"/>
          </a:xfrm>
          <a:prstGeom prst="rect">
            <a:avLst/>
          </a:prstGeom>
          <a:noFill/>
        </p:spPr>
        <p:txBody>
          <a:bodyPr wrap="square" lIns="91440" tIns="45720" rIns="91440" bIns="45720" rtlCol="0" anchor="t">
            <a:spAutoFit/>
          </a:bodyPr>
          <a:lstStyle/>
          <a:p>
            <a:pPr algn="ctr"/>
            <a:r>
              <a:rPr lang="en-GB">
                <a:solidFill>
                  <a:schemeClr val="bg1"/>
                </a:solidFill>
                <a:latin typeface="Arial"/>
                <a:cs typeface="Arial"/>
              </a:rPr>
              <a:t>Talking Therapies</a:t>
            </a:r>
            <a:endParaRPr lang="en-GB" b="0" i="0">
              <a:solidFill>
                <a:schemeClr val="bg1"/>
              </a:solidFill>
              <a:effectLst/>
              <a:latin typeface="Arial"/>
              <a:cs typeface="Arial"/>
            </a:endParaRPr>
          </a:p>
        </p:txBody>
      </p:sp>
      <p:pic>
        <p:nvPicPr>
          <p:cNvPr id="6" name="Picture 5" descr="A white text on a black background&#10;&#10;Description automatically generated with medium confidence">
            <a:extLst>
              <a:ext uri="{FF2B5EF4-FFF2-40B4-BE49-F238E27FC236}">
                <a16:creationId xmlns:a16="http://schemas.microsoft.com/office/drawing/2014/main" id="{5B4AAA1A-4FB7-80C8-B867-49EC07BA2AE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74017" y="6023112"/>
            <a:ext cx="991861" cy="362704"/>
          </a:xfrm>
          <a:prstGeom prst="rect">
            <a:avLst/>
          </a:prstGeom>
        </p:spPr>
      </p:pic>
      <p:sp>
        <p:nvSpPr>
          <p:cNvPr id="5" name="TextBox 4">
            <a:extLst>
              <a:ext uri="{FF2B5EF4-FFF2-40B4-BE49-F238E27FC236}">
                <a16:creationId xmlns:a16="http://schemas.microsoft.com/office/drawing/2014/main" id="{71CEA499-65F8-CEA9-D1C2-B9D9A49D5C86}"/>
              </a:ext>
            </a:extLst>
          </p:cNvPr>
          <p:cNvSpPr txBox="1"/>
          <p:nvPr/>
        </p:nvSpPr>
        <p:spPr>
          <a:xfrm>
            <a:off x="922810" y="4642271"/>
            <a:ext cx="2406403" cy="369332"/>
          </a:xfrm>
          <a:prstGeom prst="rect">
            <a:avLst/>
          </a:prstGeom>
          <a:noFill/>
        </p:spPr>
        <p:txBody>
          <a:bodyPr wrap="square" lIns="91440" tIns="45720" rIns="91440" bIns="45720" rtlCol="0" anchor="t">
            <a:spAutoFit/>
          </a:bodyPr>
          <a:lstStyle/>
          <a:p>
            <a:pPr algn="ctr"/>
            <a:r>
              <a:rPr lang="en-GB">
                <a:solidFill>
                  <a:schemeClr val="bg1"/>
                </a:solidFill>
                <a:latin typeface="Arial"/>
                <a:cs typeface="Arial"/>
              </a:rPr>
              <a:t>Workplace Wellbeing</a:t>
            </a:r>
            <a:endParaRPr lang="en-US">
              <a:solidFill>
                <a:schemeClr val="bg1"/>
              </a:solidFill>
            </a:endParaRPr>
          </a:p>
        </p:txBody>
      </p:sp>
      <p:sp>
        <p:nvSpPr>
          <p:cNvPr id="7" name="TextBox 6">
            <a:extLst>
              <a:ext uri="{FF2B5EF4-FFF2-40B4-BE49-F238E27FC236}">
                <a16:creationId xmlns:a16="http://schemas.microsoft.com/office/drawing/2014/main" id="{DCF4EDD8-47A5-1A19-4159-58923EBAC772}"/>
              </a:ext>
            </a:extLst>
          </p:cNvPr>
          <p:cNvSpPr txBox="1"/>
          <p:nvPr/>
        </p:nvSpPr>
        <p:spPr>
          <a:xfrm>
            <a:off x="6274954" y="4642270"/>
            <a:ext cx="2397332" cy="369332"/>
          </a:xfrm>
          <a:prstGeom prst="rect">
            <a:avLst/>
          </a:prstGeom>
          <a:noFill/>
        </p:spPr>
        <p:txBody>
          <a:bodyPr wrap="square" lIns="91440" tIns="45720" rIns="91440" bIns="45720" rtlCol="0" anchor="t">
            <a:spAutoFit/>
          </a:bodyPr>
          <a:lstStyle/>
          <a:p>
            <a:pPr algn="ctr"/>
            <a:r>
              <a:rPr lang="en-GB">
                <a:solidFill>
                  <a:schemeClr val="bg1"/>
                </a:solidFill>
                <a:latin typeface="Arial"/>
                <a:cs typeface="Arial"/>
              </a:rPr>
              <a:t>Education Wellbeing</a:t>
            </a:r>
            <a:endParaRPr lang="en-US">
              <a:solidFill>
                <a:schemeClr val="bg1"/>
              </a:solidFill>
            </a:endParaRPr>
          </a:p>
        </p:txBody>
      </p:sp>
      <p:sp>
        <p:nvSpPr>
          <p:cNvPr id="8" name="TextBox 7">
            <a:extLst>
              <a:ext uri="{FF2B5EF4-FFF2-40B4-BE49-F238E27FC236}">
                <a16:creationId xmlns:a16="http://schemas.microsoft.com/office/drawing/2014/main" id="{1DFF6725-7C50-C073-18BA-779F727B945C}"/>
              </a:ext>
            </a:extLst>
          </p:cNvPr>
          <p:cNvSpPr txBox="1"/>
          <p:nvPr/>
        </p:nvSpPr>
        <p:spPr>
          <a:xfrm>
            <a:off x="8951025" y="4642271"/>
            <a:ext cx="2288474" cy="369332"/>
          </a:xfrm>
          <a:prstGeom prst="rect">
            <a:avLst/>
          </a:prstGeom>
          <a:noFill/>
        </p:spPr>
        <p:txBody>
          <a:bodyPr wrap="square" lIns="91440" tIns="45720" rIns="91440" bIns="45720" rtlCol="0" anchor="t">
            <a:spAutoFit/>
          </a:bodyPr>
          <a:lstStyle/>
          <a:p>
            <a:pPr algn="ctr"/>
            <a:r>
              <a:rPr lang="en-GB">
                <a:solidFill>
                  <a:schemeClr val="bg1"/>
                </a:solidFill>
                <a:latin typeface="Arial"/>
                <a:cs typeface="Arial"/>
              </a:rPr>
              <a:t>Supervision</a:t>
            </a:r>
            <a:endParaRPr lang="en-US">
              <a:solidFill>
                <a:schemeClr val="bg1"/>
              </a:solidFill>
            </a:endParaRPr>
          </a:p>
        </p:txBody>
      </p:sp>
      <p:pic>
        <p:nvPicPr>
          <p:cNvPr id="10" name="Picture 9" descr="A person and child looking at a tablet&#10;&#10;Description automatically generated">
            <a:extLst>
              <a:ext uri="{FF2B5EF4-FFF2-40B4-BE49-F238E27FC236}">
                <a16:creationId xmlns:a16="http://schemas.microsoft.com/office/drawing/2014/main" id="{8E2E794C-8436-696E-E96C-E6FD5CE7DDF9}"/>
              </a:ext>
            </a:extLst>
          </p:cNvPr>
          <p:cNvPicPr>
            <a:picLocks noChangeAspect="1"/>
          </p:cNvPicPr>
          <p:nvPr/>
        </p:nvPicPr>
        <p:blipFill>
          <a:blip r:embed="rId4"/>
          <a:stretch>
            <a:fillRect/>
          </a:stretch>
        </p:blipFill>
        <p:spPr>
          <a:xfrm>
            <a:off x="6510811" y="2734708"/>
            <a:ext cx="1926772" cy="1688598"/>
          </a:xfrm>
          <a:prstGeom prst="rect">
            <a:avLst/>
          </a:prstGeom>
        </p:spPr>
      </p:pic>
      <p:pic>
        <p:nvPicPr>
          <p:cNvPr id="11" name="Picture 10" descr="A person and person sitting in a circle&#10;&#10;Description automatically generated">
            <a:extLst>
              <a:ext uri="{FF2B5EF4-FFF2-40B4-BE49-F238E27FC236}">
                <a16:creationId xmlns:a16="http://schemas.microsoft.com/office/drawing/2014/main" id="{2749FF8B-1E88-00C6-9797-09E7D589CF0A}"/>
              </a:ext>
            </a:extLst>
          </p:cNvPr>
          <p:cNvPicPr>
            <a:picLocks noChangeAspect="1"/>
          </p:cNvPicPr>
          <p:nvPr/>
        </p:nvPicPr>
        <p:blipFill>
          <a:blip r:embed="rId5"/>
          <a:stretch>
            <a:fillRect/>
          </a:stretch>
        </p:blipFill>
        <p:spPr>
          <a:xfrm>
            <a:off x="9127918" y="2734708"/>
            <a:ext cx="1935843" cy="1688599"/>
          </a:xfrm>
          <a:prstGeom prst="rect">
            <a:avLst/>
          </a:prstGeom>
        </p:spPr>
      </p:pic>
      <p:pic>
        <p:nvPicPr>
          <p:cNvPr id="9" name="Picture 8" descr="A person sitting on a couch&#10;&#10;Description automatically generated">
            <a:extLst>
              <a:ext uri="{FF2B5EF4-FFF2-40B4-BE49-F238E27FC236}">
                <a16:creationId xmlns:a16="http://schemas.microsoft.com/office/drawing/2014/main" id="{398B0E74-1B68-30D4-6C6D-34257E5B2797}"/>
              </a:ext>
            </a:extLst>
          </p:cNvPr>
          <p:cNvPicPr>
            <a:picLocks noChangeAspect="1"/>
          </p:cNvPicPr>
          <p:nvPr/>
        </p:nvPicPr>
        <p:blipFill>
          <a:blip r:embed="rId6"/>
          <a:stretch>
            <a:fillRect/>
          </a:stretch>
        </p:blipFill>
        <p:spPr>
          <a:xfrm>
            <a:off x="3825668" y="2698422"/>
            <a:ext cx="1990272" cy="1752098"/>
          </a:xfrm>
          <a:prstGeom prst="rect">
            <a:avLst/>
          </a:prstGeom>
        </p:spPr>
      </p:pic>
      <p:pic>
        <p:nvPicPr>
          <p:cNvPr id="12" name="Picture 11" descr="A group of people sitting in a circle&#10;&#10;Description automatically generated">
            <a:extLst>
              <a:ext uri="{FF2B5EF4-FFF2-40B4-BE49-F238E27FC236}">
                <a16:creationId xmlns:a16="http://schemas.microsoft.com/office/drawing/2014/main" id="{C1CB6D40-BBF4-F66C-32E0-C2B843A3B190}"/>
              </a:ext>
            </a:extLst>
          </p:cNvPr>
          <p:cNvPicPr>
            <a:picLocks noChangeAspect="1"/>
          </p:cNvPicPr>
          <p:nvPr/>
        </p:nvPicPr>
        <p:blipFill rotWithShape="1">
          <a:blip r:embed="rId7"/>
          <a:srcRect l="18477" r="370" b="661"/>
          <a:stretch/>
        </p:blipFill>
        <p:spPr>
          <a:xfrm>
            <a:off x="1135989" y="2707493"/>
            <a:ext cx="1983238" cy="1739223"/>
          </a:xfrm>
          <a:prstGeom prst="rect">
            <a:avLst/>
          </a:prstGeom>
        </p:spPr>
      </p:pic>
    </p:spTree>
    <p:extLst>
      <p:ext uri="{BB962C8B-B14F-4D97-AF65-F5344CB8AC3E}">
        <p14:creationId xmlns:p14="http://schemas.microsoft.com/office/powerpoint/2010/main" val="102062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C07B43-F7A2-01DC-38A0-B732D4805601}"/>
              </a:ext>
            </a:extLst>
          </p:cNvPr>
          <p:cNvSpPr/>
          <p:nvPr/>
        </p:nvSpPr>
        <p:spPr>
          <a:xfrm>
            <a:off x="0" y="0"/>
            <a:ext cx="12192000" cy="6858000"/>
          </a:xfrm>
          <a:prstGeom prst="rect">
            <a:avLst/>
          </a:prstGeom>
          <a:solidFill>
            <a:srgbClr val="763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A33213-FE87-433C-B3D2-B952EA915BFB}"/>
              </a:ext>
            </a:extLst>
          </p:cNvPr>
          <p:cNvSpPr>
            <a:spLocks noGrp="1"/>
          </p:cNvSpPr>
          <p:nvPr>
            <p:ph type="ctrTitle"/>
          </p:nvPr>
        </p:nvSpPr>
        <p:spPr>
          <a:xfrm>
            <a:off x="1373084" y="1155043"/>
            <a:ext cx="9445831" cy="1028796"/>
          </a:xfrm>
        </p:spPr>
        <p:txBody>
          <a:bodyPr>
            <a:normAutofit/>
          </a:bodyPr>
          <a:lstStyle/>
          <a:p>
            <a:pPr algn="l"/>
            <a:r>
              <a:rPr lang="en-GB" sz="4800">
                <a:solidFill>
                  <a:srgbClr val="00D7CD"/>
                </a:solidFill>
                <a:latin typeface="Arial" panose="020B0604020202020204" pitchFamily="34" charset="0"/>
                <a:cs typeface="Arial" panose="020B0604020202020204" pitchFamily="34" charset="0"/>
              </a:rPr>
              <a:t>Get in touch</a:t>
            </a:r>
          </a:p>
        </p:txBody>
      </p:sp>
      <p:grpSp>
        <p:nvGrpSpPr>
          <p:cNvPr id="8" name="Group 7">
            <a:extLst>
              <a:ext uri="{FF2B5EF4-FFF2-40B4-BE49-F238E27FC236}">
                <a16:creationId xmlns:a16="http://schemas.microsoft.com/office/drawing/2014/main" id="{440EDCE8-96B8-B6DD-7AF5-F1BC6C562D8A}"/>
              </a:ext>
            </a:extLst>
          </p:cNvPr>
          <p:cNvGrpSpPr/>
          <p:nvPr/>
        </p:nvGrpSpPr>
        <p:grpSpPr>
          <a:xfrm>
            <a:off x="1373084" y="2183839"/>
            <a:ext cx="7920842" cy="2675401"/>
            <a:chOff x="4271158" y="2476404"/>
            <a:chExt cx="7920842" cy="2675401"/>
          </a:xfrm>
        </p:grpSpPr>
        <p:sp>
          <p:nvSpPr>
            <p:cNvPr id="3" name="TextBox 2">
              <a:extLst>
                <a:ext uri="{FF2B5EF4-FFF2-40B4-BE49-F238E27FC236}">
                  <a16:creationId xmlns:a16="http://schemas.microsoft.com/office/drawing/2014/main" id="{58A66F13-168D-C591-91B4-DC79479E4D43}"/>
                </a:ext>
              </a:extLst>
            </p:cNvPr>
            <p:cNvSpPr txBox="1"/>
            <p:nvPr/>
          </p:nvSpPr>
          <p:spPr>
            <a:xfrm>
              <a:off x="4271158" y="4259253"/>
              <a:ext cx="7920842" cy="892552"/>
            </a:xfrm>
            <a:prstGeom prst="rect">
              <a:avLst/>
            </a:prstGeom>
            <a:noFill/>
          </p:spPr>
          <p:txBody>
            <a:bodyPr wrap="square" rtlCol="0">
              <a:spAutoFit/>
            </a:bodyPr>
            <a:lstStyle/>
            <a:p>
              <a:r>
                <a:rPr lang="en-GB" sz="2800" b="1">
                  <a:solidFill>
                    <a:srgbClr val="00D7CD"/>
                  </a:solidFill>
                  <a:latin typeface="Arial" panose="020B0604020202020204" pitchFamily="34" charset="0"/>
                  <a:cs typeface="Arial" panose="020B0604020202020204" pitchFamily="34" charset="0"/>
                </a:rPr>
                <a:t>E: </a:t>
              </a:r>
              <a:r>
                <a:rPr lang="en-GB" sz="2800">
                  <a:solidFill>
                    <a:schemeClr val="bg1"/>
                  </a:solidFill>
                  <a:latin typeface="Arial" panose="020B0604020202020204" pitchFamily="34" charset="0"/>
                  <a:cs typeface="Arial" panose="020B0604020202020204" pitchFamily="34" charset="0"/>
                </a:rPr>
                <a:t>maryrogers@platfform.org</a:t>
              </a:r>
            </a:p>
            <a:p>
              <a:endParaRPr lang="en-GB" sz="240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3F282BD-4652-E683-5AA3-6CDBEC69F16B}"/>
                </a:ext>
              </a:extLst>
            </p:cNvPr>
            <p:cNvSpPr txBox="1"/>
            <p:nvPr/>
          </p:nvSpPr>
          <p:spPr>
            <a:xfrm>
              <a:off x="4271158" y="2476404"/>
              <a:ext cx="7920842" cy="1200329"/>
            </a:xfrm>
            <a:prstGeom prst="rect">
              <a:avLst/>
            </a:prstGeom>
            <a:noFill/>
          </p:spPr>
          <p:txBody>
            <a:bodyPr wrap="square" rtlCol="0">
              <a:spAutoFit/>
            </a:bodyPr>
            <a:lstStyle/>
            <a:p>
              <a:r>
                <a:rPr lang="en-GB" sz="4400">
                  <a:solidFill>
                    <a:schemeClr val="bg1"/>
                  </a:solidFill>
                  <a:latin typeface="Arial" panose="020B0604020202020204" pitchFamily="34" charset="0"/>
                  <a:cs typeface="Arial" panose="020B0604020202020204" pitchFamily="34" charset="0"/>
                </a:rPr>
                <a:t>Mary Rogers</a:t>
              </a:r>
            </a:p>
            <a:p>
              <a:r>
                <a:rPr lang="en-GB" sz="2800">
                  <a:solidFill>
                    <a:schemeClr val="bg1"/>
                  </a:solidFill>
                  <a:latin typeface="Arial" panose="020B0604020202020204" pitchFamily="34" charset="0"/>
                  <a:cs typeface="Arial" panose="020B0604020202020204" pitchFamily="34" charset="0"/>
                </a:rPr>
                <a:t>Business Development Manager</a:t>
              </a:r>
            </a:p>
          </p:txBody>
        </p:sp>
      </p:grpSp>
      <p:pic>
        <p:nvPicPr>
          <p:cNvPr id="10" name="Picture 9">
            <a:extLst>
              <a:ext uri="{FF2B5EF4-FFF2-40B4-BE49-F238E27FC236}">
                <a16:creationId xmlns:a16="http://schemas.microsoft.com/office/drawing/2014/main" id="{52679D08-FA62-B0ED-056A-883B994A0E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26580" y="2376488"/>
            <a:ext cx="2464249" cy="2464249"/>
          </a:xfrm>
          <a:prstGeom prst="rect">
            <a:avLst/>
          </a:prstGeom>
        </p:spPr>
      </p:pic>
      <p:sp>
        <p:nvSpPr>
          <p:cNvPr id="11" name="TextBox 10">
            <a:extLst>
              <a:ext uri="{FF2B5EF4-FFF2-40B4-BE49-F238E27FC236}">
                <a16:creationId xmlns:a16="http://schemas.microsoft.com/office/drawing/2014/main" id="{54610105-584E-CFC4-82A8-A3A6C32F4DD2}"/>
              </a:ext>
            </a:extLst>
          </p:cNvPr>
          <p:cNvSpPr txBox="1"/>
          <p:nvPr/>
        </p:nvSpPr>
        <p:spPr>
          <a:xfrm>
            <a:off x="1373084" y="4499623"/>
            <a:ext cx="5087093" cy="523220"/>
          </a:xfrm>
          <a:prstGeom prst="rect">
            <a:avLst/>
          </a:prstGeom>
          <a:noFill/>
        </p:spPr>
        <p:txBody>
          <a:bodyPr wrap="square" rtlCol="0">
            <a:spAutoFit/>
          </a:bodyPr>
          <a:lstStyle/>
          <a:p>
            <a:r>
              <a:rPr lang="en-GB" sz="2800" b="1">
                <a:solidFill>
                  <a:srgbClr val="00D7CD"/>
                </a:solidFill>
                <a:latin typeface="Arial" panose="020B0604020202020204" pitchFamily="34" charset="0"/>
                <a:cs typeface="Arial" panose="020B0604020202020204" pitchFamily="34" charset="0"/>
              </a:rPr>
              <a:t>T: </a:t>
            </a:r>
            <a:r>
              <a:rPr lang="en-GB" sz="2600" b="0" i="0">
                <a:solidFill>
                  <a:schemeClr val="bg1"/>
                </a:solidFill>
                <a:effectLst/>
                <a:latin typeface="Arial" panose="020B0604020202020204" pitchFamily="34" charset="0"/>
                <a:cs typeface="Arial" panose="020B0604020202020204" pitchFamily="34" charset="0"/>
              </a:rPr>
              <a:t>07825 740285</a:t>
            </a:r>
            <a:endParaRPr lang="en-GB" sz="2600">
              <a:solidFill>
                <a:schemeClr val="bg1"/>
              </a:solidFill>
              <a:latin typeface="Arial" panose="020B0604020202020204" pitchFamily="34" charset="0"/>
              <a:cs typeface="Arial" panose="020B0604020202020204" pitchFamily="34" charset="0"/>
            </a:endParaRPr>
          </a:p>
        </p:txBody>
      </p:sp>
      <p:pic>
        <p:nvPicPr>
          <p:cNvPr id="6" name="Picture 5" descr="A white text on a black background&#10;&#10;Description automatically generated with medium confidence">
            <a:extLst>
              <a:ext uri="{FF2B5EF4-FFF2-40B4-BE49-F238E27FC236}">
                <a16:creationId xmlns:a16="http://schemas.microsoft.com/office/drawing/2014/main" id="{69A2486F-6853-9119-6B27-21E105D5D45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74017" y="6023112"/>
            <a:ext cx="991861" cy="362704"/>
          </a:xfrm>
          <a:prstGeom prst="rect">
            <a:avLst/>
          </a:prstGeom>
        </p:spPr>
      </p:pic>
      <p:sp>
        <p:nvSpPr>
          <p:cNvPr id="7" name="Rectangle 6">
            <a:extLst>
              <a:ext uri="{FF2B5EF4-FFF2-40B4-BE49-F238E27FC236}">
                <a16:creationId xmlns:a16="http://schemas.microsoft.com/office/drawing/2014/main" id="{C4DF56DC-968A-F0FE-979B-1309FDACE6BD}"/>
              </a:ext>
            </a:extLst>
          </p:cNvPr>
          <p:cNvSpPr/>
          <p:nvPr/>
        </p:nvSpPr>
        <p:spPr>
          <a:xfrm>
            <a:off x="816000" y="0"/>
            <a:ext cx="96000" cy="237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26987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9C0B6-5C43-D766-58BC-02F2143ED13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F9943F4-9C0B-CD7F-DE93-EFB116E8A943}"/>
              </a:ext>
            </a:extLst>
          </p:cNvPr>
          <p:cNvSpPr/>
          <p:nvPr/>
        </p:nvSpPr>
        <p:spPr>
          <a:xfrm>
            <a:off x="0" y="0"/>
            <a:ext cx="12192000" cy="6858000"/>
          </a:xfrm>
          <a:prstGeom prst="rect">
            <a:avLst/>
          </a:prstGeom>
          <a:solidFill>
            <a:srgbClr val="763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FDFE1BE-FE40-D6F4-4D80-FAEF68A507C3}"/>
              </a:ext>
            </a:extLst>
          </p:cNvPr>
          <p:cNvSpPr>
            <a:spLocks noGrp="1"/>
          </p:cNvSpPr>
          <p:nvPr>
            <p:ph type="ctrTitle"/>
          </p:nvPr>
        </p:nvSpPr>
        <p:spPr>
          <a:xfrm>
            <a:off x="1345542" y="2376079"/>
            <a:ext cx="5902072" cy="1028796"/>
          </a:xfrm>
        </p:spPr>
        <p:txBody>
          <a:bodyPr>
            <a:normAutofit fontScale="90000"/>
          </a:bodyPr>
          <a:lstStyle/>
          <a:p>
            <a:pPr algn="l"/>
            <a:r>
              <a:rPr lang="en-GB" sz="4800" dirty="0">
                <a:solidFill>
                  <a:schemeClr val="bg1"/>
                </a:solidFill>
                <a:latin typeface="Arial"/>
                <a:cs typeface="Arial"/>
              </a:rPr>
              <a:t>We would love to hear your feedback </a:t>
            </a:r>
            <a:endParaRPr lang="en-GB" sz="4800" dirty="0">
              <a:solidFill>
                <a:schemeClr val="bg1"/>
              </a:solidFill>
              <a:cs typeface="Arial"/>
            </a:endParaRPr>
          </a:p>
        </p:txBody>
      </p:sp>
      <p:grpSp>
        <p:nvGrpSpPr>
          <p:cNvPr id="8" name="Group 7">
            <a:extLst>
              <a:ext uri="{FF2B5EF4-FFF2-40B4-BE49-F238E27FC236}">
                <a16:creationId xmlns:a16="http://schemas.microsoft.com/office/drawing/2014/main" id="{D618AC59-DBC0-D65B-5892-969123262908}"/>
              </a:ext>
            </a:extLst>
          </p:cNvPr>
          <p:cNvGrpSpPr/>
          <p:nvPr/>
        </p:nvGrpSpPr>
        <p:grpSpPr>
          <a:xfrm>
            <a:off x="1345542" y="3570128"/>
            <a:ext cx="8003469" cy="1200329"/>
            <a:chOff x="4188531" y="4027946"/>
            <a:chExt cx="8003469" cy="1200329"/>
          </a:xfrm>
        </p:grpSpPr>
        <p:sp>
          <p:nvSpPr>
            <p:cNvPr id="3" name="TextBox 2">
              <a:extLst>
                <a:ext uri="{FF2B5EF4-FFF2-40B4-BE49-F238E27FC236}">
                  <a16:creationId xmlns:a16="http://schemas.microsoft.com/office/drawing/2014/main" id="{F300A292-E299-BD41-0AD4-05A0C1DC28BC}"/>
                </a:ext>
              </a:extLst>
            </p:cNvPr>
            <p:cNvSpPr txBox="1"/>
            <p:nvPr/>
          </p:nvSpPr>
          <p:spPr>
            <a:xfrm>
              <a:off x="4271158" y="4259253"/>
              <a:ext cx="7920842" cy="461665"/>
            </a:xfrm>
            <a:prstGeom prst="rect">
              <a:avLst/>
            </a:prstGeom>
            <a:noFill/>
          </p:spPr>
          <p:txBody>
            <a:bodyPr wrap="square" lIns="91440" tIns="45720" rIns="91440" bIns="45720" rtlCol="0" anchor="t">
              <a:spAutoFit/>
            </a:bodyPr>
            <a:lstStyle/>
            <a:p>
              <a:endParaRPr lang="en-GB" sz="240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31646EF-691A-BF6F-89A8-524B193CB0BC}"/>
                </a:ext>
              </a:extLst>
            </p:cNvPr>
            <p:cNvSpPr txBox="1"/>
            <p:nvPr/>
          </p:nvSpPr>
          <p:spPr>
            <a:xfrm>
              <a:off x="4188531" y="4027946"/>
              <a:ext cx="7920842" cy="1200329"/>
            </a:xfrm>
            <a:prstGeom prst="rect">
              <a:avLst/>
            </a:prstGeom>
            <a:noFill/>
          </p:spPr>
          <p:txBody>
            <a:bodyPr wrap="square" lIns="91440" tIns="45720" rIns="91440" bIns="45720" rtlCol="0" anchor="t">
              <a:spAutoFit/>
            </a:bodyPr>
            <a:lstStyle/>
            <a:p>
              <a:r>
                <a:rPr lang="en-GB" sz="2400" dirty="0">
                  <a:solidFill>
                    <a:srgbClr val="00D7CD"/>
                  </a:solidFill>
                  <a:ea typeface="+mn-lt"/>
                  <a:cs typeface="+mn-lt"/>
                </a:rPr>
                <a:t>Please can you spare 2 minutes to complete our webinar survey following this link:</a:t>
              </a:r>
              <a:r>
                <a:rPr lang="en-GB" sz="2400" dirty="0">
                  <a:solidFill>
                    <a:srgbClr val="E84C22"/>
                  </a:solidFill>
                  <a:ea typeface="+mn-lt"/>
                  <a:cs typeface="+mn-lt"/>
                </a:rPr>
                <a:t> </a:t>
              </a:r>
              <a:r>
                <a:rPr lang="en-GB" sz="2400" dirty="0">
                  <a:solidFill>
                    <a:schemeClr val="bg1"/>
                  </a:solidFill>
                  <a:ea typeface="+mn-lt"/>
                  <a:cs typeface="+mn-lt"/>
                  <a:hlinkClick r:id="rId3">
                    <a:extLst>
                      <a:ext uri="{A12FA001-AC4F-418D-AE19-62706E023703}">
                        <ahyp:hlinkClr xmlns:ahyp="http://schemas.microsoft.com/office/drawing/2018/hyperlinkcolor" val="tx"/>
                      </a:ext>
                    </a:extLst>
                  </a:hlinkClick>
                </a:rPr>
                <a:t>https://forms.office.com/e/pEkXRCJ5EB</a:t>
              </a:r>
              <a:endParaRPr lang="en-US" sz="2400" dirty="0">
                <a:solidFill>
                  <a:schemeClr val="bg1"/>
                </a:solidFill>
                <a:hlinkClick r:id="rId3">
                  <a:extLst>
                    <a:ext uri="{A12FA001-AC4F-418D-AE19-62706E023703}">
                      <ahyp:hlinkClr xmlns:ahyp="http://schemas.microsoft.com/office/drawing/2018/hyperlinkcolor" val="tx"/>
                    </a:ext>
                  </a:extLst>
                </a:hlinkClick>
              </a:endParaRPr>
            </a:p>
          </p:txBody>
        </p:sp>
      </p:grpSp>
      <p:sp>
        <p:nvSpPr>
          <p:cNvPr id="7" name="Rectangle 6">
            <a:extLst>
              <a:ext uri="{FF2B5EF4-FFF2-40B4-BE49-F238E27FC236}">
                <a16:creationId xmlns:a16="http://schemas.microsoft.com/office/drawing/2014/main" id="{56BDAE99-3176-0368-CE22-AA0CAA1EC6A6}"/>
              </a:ext>
            </a:extLst>
          </p:cNvPr>
          <p:cNvSpPr/>
          <p:nvPr/>
        </p:nvSpPr>
        <p:spPr>
          <a:xfrm>
            <a:off x="816000" y="0"/>
            <a:ext cx="96000" cy="237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descr="A white text on a black background&#10;&#10;Description automatically generated with medium confidence">
            <a:extLst>
              <a:ext uri="{FF2B5EF4-FFF2-40B4-BE49-F238E27FC236}">
                <a16:creationId xmlns:a16="http://schemas.microsoft.com/office/drawing/2014/main" id="{ACB7E7E1-61F0-FBC0-D1EF-43357228B53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13773" y="6013173"/>
            <a:ext cx="991861" cy="362704"/>
          </a:xfrm>
          <a:prstGeom prst="rect">
            <a:avLst/>
          </a:prstGeom>
        </p:spPr>
      </p:pic>
    </p:spTree>
    <p:extLst>
      <p:ext uri="{BB962C8B-B14F-4D97-AF65-F5344CB8AC3E}">
        <p14:creationId xmlns:p14="http://schemas.microsoft.com/office/powerpoint/2010/main" val="57699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FCA9CB-334C-1A8D-ED60-E9DB6979A446}"/>
              </a:ext>
            </a:extLst>
          </p:cNvPr>
          <p:cNvSpPr/>
          <p:nvPr/>
        </p:nvSpPr>
        <p:spPr>
          <a:xfrm>
            <a:off x="0" y="0"/>
            <a:ext cx="12192000" cy="6858000"/>
          </a:xfrm>
          <a:prstGeom prst="rect">
            <a:avLst/>
          </a:prstGeom>
          <a:solidFill>
            <a:srgbClr val="763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A33213-FE87-433C-B3D2-B952EA915BFB}"/>
              </a:ext>
            </a:extLst>
          </p:cNvPr>
          <p:cNvSpPr>
            <a:spLocks noGrp="1"/>
          </p:cNvSpPr>
          <p:nvPr>
            <p:ph type="ctrTitle"/>
          </p:nvPr>
        </p:nvSpPr>
        <p:spPr>
          <a:xfrm>
            <a:off x="1278082" y="916103"/>
            <a:ext cx="9445831" cy="931689"/>
          </a:xfrm>
        </p:spPr>
        <p:txBody>
          <a:bodyPr>
            <a:normAutofit/>
          </a:bodyPr>
          <a:lstStyle/>
          <a:p>
            <a:pPr algn="l"/>
            <a:r>
              <a:rPr lang="en-GB" sz="2800">
                <a:solidFill>
                  <a:srgbClr val="FF89FF"/>
                </a:solidFill>
                <a:latin typeface="Arial" panose="020B0604020202020204" pitchFamily="34" charset="0"/>
                <a:cs typeface="Arial" panose="020B0604020202020204" pitchFamily="34" charset="0"/>
              </a:rPr>
              <a:t>Thank you for joining us. </a:t>
            </a:r>
            <a:br>
              <a:rPr lang="en-GB" sz="2800">
                <a:solidFill>
                  <a:srgbClr val="FF89FF"/>
                </a:solidFill>
                <a:latin typeface="Arial" panose="020B0604020202020204" pitchFamily="34" charset="0"/>
                <a:cs typeface="Arial" panose="020B0604020202020204" pitchFamily="34" charset="0"/>
              </a:rPr>
            </a:br>
            <a:endParaRPr lang="en-GB" sz="200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3F282BD-4652-E683-5AA3-6CDBEC69F16B}"/>
              </a:ext>
            </a:extLst>
          </p:cNvPr>
          <p:cNvSpPr txBox="1"/>
          <p:nvPr/>
        </p:nvSpPr>
        <p:spPr>
          <a:xfrm>
            <a:off x="1278082" y="1754961"/>
            <a:ext cx="7920842" cy="830997"/>
          </a:xfrm>
          <a:prstGeom prst="rect">
            <a:avLst/>
          </a:prstGeom>
          <a:noFill/>
        </p:spPr>
        <p:txBody>
          <a:bodyPr wrap="square" rtlCol="0">
            <a:spAutoFit/>
          </a:bodyPr>
          <a:lstStyle/>
          <a:p>
            <a:r>
              <a:rPr lang="en-GB" sz="4800" b="1">
                <a:solidFill>
                  <a:schemeClr val="bg1"/>
                </a:solidFill>
                <a:latin typeface="Arial" panose="020B0604020202020204" pitchFamily="34" charset="0"/>
                <a:cs typeface="Arial" panose="020B0604020202020204" pitchFamily="34" charset="0"/>
              </a:rPr>
              <a:t>PLATFFORM WELLBEING</a:t>
            </a:r>
          </a:p>
        </p:txBody>
      </p:sp>
      <p:pic>
        <p:nvPicPr>
          <p:cNvPr id="5" name="Graphic 4">
            <a:extLst>
              <a:ext uri="{FF2B5EF4-FFF2-40B4-BE49-F238E27FC236}">
                <a16:creationId xmlns:a16="http://schemas.microsoft.com/office/drawing/2014/main" id="{4C22A8CA-3866-292D-93B7-7603B1C0D6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5301" y="5814406"/>
            <a:ext cx="2581398" cy="535762"/>
          </a:xfrm>
          <a:prstGeom prst="rect">
            <a:avLst/>
          </a:prstGeom>
        </p:spPr>
      </p:pic>
      <p:sp>
        <p:nvSpPr>
          <p:cNvPr id="6" name="TextBox 5">
            <a:extLst>
              <a:ext uri="{FF2B5EF4-FFF2-40B4-BE49-F238E27FC236}">
                <a16:creationId xmlns:a16="http://schemas.microsoft.com/office/drawing/2014/main" id="{130DE62A-3C0B-ECD3-5A47-DDF00C2F1BF1}"/>
              </a:ext>
            </a:extLst>
          </p:cNvPr>
          <p:cNvSpPr txBox="1"/>
          <p:nvPr/>
        </p:nvSpPr>
        <p:spPr>
          <a:xfrm>
            <a:off x="1278082" y="5814406"/>
            <a:ext cx="3638303" cy="1015663"/>
          </a:xfrm>
          <a:prstGeom prst="rect">
            <a:avLst/>
          </a:prstGeom>
          <a:noFill/>
        </p:spPr>
        <p:txBody>
          <a:bodyPr wrap="square" rtlCol="0">
            <a:spAutoFit/>
          </a:bodyPr>
          <a:lstStyle/>
          <a:p>
            <a:r>
              <a:rPr lang="en-GB" sz="2400">
                <a:solidFill>
                  <a:schemeClr val="bg1"/>
                </a:solidFill>
                <a:latin typeface="+mn-lt"/>
              </a:rPr>
              <a:t>platfformwellbeing.com</a:t>
            </a:r>
          </a:p>
          <a:p>
            <a:endParaRPr lang="en-GB" sz="3600">
              <a:solidFill>
                <a:schemeClr val="bg1"/>
              </a:solidFill>
            </a:endParaRPr>
          </a:p>
        </p:txBody>
      </p:sp>
      <p:sp>
        <p:nvSpPr>
          <p:cNvPr id="7" name="TextBox 6">
            <a:extLst>
              <a:ext uri="{FF2B5EF4-FFF2-40B4-BE49-F238E27FC236}">
                <a16:creationId xmlns:a16="http://schemas.microsoft.com/office/drawing/2014/main" id="{EE777554-B071-34E6-92BA-B3A7EC3ECDC4}"/>
              </a:ext>
            </a:extLst>
          </p:cNvPr>
          <p:cNvSpPr txBox="1"/>
          <p:nvPr/>
        </p:nvSpPr>
        <p:spPr>
          <a:xfrm>
            <a:off x="1278082" y="2574945"/>
            <a:ext cx="7920842" cy="1569660"/>
          </a:xfrm>
          <a:prstGeom prst="rect">
            <a:avLst/>
          </a:prstGeom>
          <a:noFill/>
        </p:spPr>
        <p:txBody>
          <a:bodyPr wrap="square" rtlCol="0">
            <a:spAutoFit/>
          </a:bodyPr>
          <a:lstStyle/>
          <a:p>
            <a:pPr algn="l"/>
            <a:r>
              <a:rPr lang="en-GB" sz="3200" i="0">
                <a:solidFill>
                  <a:srgbClr val="00D7CD"/>
                </a:solidFill>
                <a:effectLst/>
                <a:latin typeface="Arial" panose="020B0604020202020204" pitchFamily="34" charset="0"/>
                <a:cs typeface="Arial" panose="020B0604020202020204" pitchFamily="34" charset="0"/>
              </a:rPr>
              <a:t>Expert Training. </a:t>
            </a:r>
          </a:p>
          <a:p>
            <a:pPr algn="l"/>
            <a:r>
              <a:rPr lang="en-GB" sz="3200" i="0">
                <a:solidFill>
                  <a:srgbClr val="00D7CD"/>
                </a:solidFill>
                <a:effectLst/>
                <a:latin typeface="Arial" panose="020B0604020202020204" pitchFamily="34" charset="0"/>
                <a:cs typeface="Arial" panose="020B0604020202020204" pitchFamily="34" charset="0"/>
              </a:rPr>
              <a:t>Compassionate Workplaces. </a:t>
            </a:r>
          </a:p>
          <a:p>
            <a:pPr algn="l"/>
            <a:r>
              <a:rPr lang="en-GB" sz="3200" i="0">
                <a:solidFill>
                  <a:srgbClr val="00D7CD"/>
                </a:solidFill>
                <a:effectLst/>
                <a:latin typeface="Arial" panose="020B0604020202020204" pitchFamily="34" charset="0"/>
                <a:cs typeface="Arial" panose="020B0604020202020204" pitchFamily="34" charset="0"/>
              </a:rPr>
              <a:t>Thriving Teams.</a:t>
            </a:r>
          </a:p>
        </p:txBody>
      </p:sp>
      <p:pic>
        <p:nvPicPr>
          <p:cNvPr id="8" name="Picture 7" descr="A white text on a black background&#10;&#10;Description automatically generated with medium confidence">
            <a:extLst>
              <a:ext uri="{FF2B5EF4-FFF2-40B4-BE49-F238E27FC236}">
                <a16:creationId xmlns:a16="http://schemas.microsoft.com/office/drawing/2014/main" id="{A8724888-8080-1D7D-BA83-FD8779CF08D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74017" y="6023112"/>
            <a:ext cx="991861" cy="362704"/>
          </a:xfrm>
          <a:prstGeom prst="rect">
            <a:avLst/>
          </a:prstGeom>
        </p:spPr>
      </p:pic>
      <p:sp>
        <p:nvSpPr>
          <p:cNvPr id="10" name="Rectangle 9">
            <a:extLst>
              <a:ext uri="{FF2B5EF4-FFF2-40B4-BE49-F238E27FC236}">
                <a16:creationId xmlns:a16="http://schemas.microsoft.com/office/drawing/2014/main" id="{0A42CD92-AD58-57E5-65D5-1E11CFA2D295}"/>
              </a:ext>
            </a:extLst>
          </p:cNvPr>
          <p:cNvSpPr/>
          <p:nvPr/>
        </p:nvSpPr>
        <p:spPr>
          <a:xfrm>
            <a:off x="816000" y="0"/>
            <a:ext cx="96000" cy="237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419470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461BED-479F-44C8-DC9A-5D63075DC737}"/>
              </a:ext>
            </a:extLst>
          </p:cNvPr>
          <p:cNvSpPr/>
          <p:nvPr/>
        </p:nvSpPr>
        <p:spPr>
          <a:xfrm>
            <a:off x="0" y="2636"/>
            <a:ext cx="12220204" cy="6858000"/>
          </a:xfrm>
          <a:prstGeom prst="rect">
            <a:avLst/>
          </a:prstGeom>
          <a:solidFill>
            <a:srgbClr val="763A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white text on a black background&#10;&#10;Description automatically generated with medium confidence">
            <a:extLst>
              <a:ext uri="{FF2B5EF4-FFF2-40B4-BE49-F238E27FC236}">
                <a16:creationId xmlns:a16="http://schemas.microsoft.com/office/drawing/2014/main" id="{4B1B79D0-86C2-C789-A93D-0D0F51FFBCD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74017" y="6023112"/>
            <a:ext cx="991861" cy="362704"/>
          </a:xfrm>
          <a:prstGeom prst="rect">
            <a:avLst/>
          </a:prstGeom>
        </p:spPr>
      </p:pic>
      <p:sp>
        <p:nvSpPr>
          <p:cNvPr id="13" name="Rectangle 12">
            <a:extLst>
              <a:ext uri="{FF2B5EF4-FFF2-40B4-BE49-F238E27FC236}">
                <a16:creationId xmlns:a16="http://schemas.microsoft.com/office/drawing/2014/main" id="{17029D1A-7AF6-E6F9-AF68-B07E4B0C4782}"/>
              </a:ext>
            </a:extLst>
          </p:cNvPr>
          <p:cNvSpPr/>
          <p:nvPr/>
        </p:nvSpPr>
        <p:spPr>
          <a:xfrm>
            <a:off x="816000" y="0"/>
            <a:ext cx="96000" cy="237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Title 1">
            <a:extLst>
              <a:ext uri="{FF2B5EF4-FFF2-40B4-BE49-F238E27FC236}">
                <a16:creationId xmlns:a16="http://schemas.microsoft.com/office/drawing/2014/main" id="{10C0A947-023A-C4DB-AB42-58D91DC4632F}"/>
              </a:ext>
            </a:extLst>
          </p:cNvPr>
          <p:cNvSpPr>
            <a:spLocks noGrp="1"/>
          </p:cNvSpPr>
          <p:nvPr>
            <p:ph type="ctrTitle"/>
          </p:nvPr>
        </p:nvSpPr>
        <p:spPr>
          <a:xfrm>
            <a:off x="1278081" y="2204214"/>
            <a:ext cx="6070864" cy="1714753"/>
          </a:xfrm>
        </p:spPr>
        <p:txBody>
          <a:bodyPr>
            <a:noAutofit/>
          </a:bodyPr>
          <a:lstStyle/>
          <a:p>
            <a:pPr algn="l"/>
            <a:r>
              <a:rPr lang="en-GB" sz="4400" b="1" dirty="0">
                <a:solidFill>
                  <a:schemeClr val="bg1"/>
                </a:solidFill>
                <a:latin typeface="Arial" panose="020B0604020202020204" pitchFamily="34" charset="0"/>
                <a:cs typeface="Arial" panose="020B0604020202020204" pitchFamily="34" charset="0"/>
              </a:rPr>
              <a:t>Leading people; a compassionate and relational approach. </a:t>
            </a:r>
          </a:p>
        </p:txBody>
      </p:sp>
      <p:sp>
        <p:nvSpPr>
          <p:cNvPr id="2" name="TextBox 1">
            <a:extLst>
              <a:ext uri="{FF2B5EF4-FFF2-40B4-BE49-F238E27FC236}">
                <a16:creationId xmlns:a16="http://schemas.microsoft.com/office/drawing/2014/main" id="{ED1E4880-A77A-0512-EF8C-0CB7AC9DDF77}"/>
              </a:ext>
            </a:extLst>
          </p:cNvPr>
          <p:cNvSpPr txBox="1"/>
          <p:nvPr/>
        </p:nvSpPr>
        <p:spPr>
          <a:xfrm>
            <a:off x="1278081" y="4085121"/>
            <a:ext cx="6986908" cy="461665"/>
          </a:xfrm>
          <a:prstGeom prst="rect">
            <a:avLst/>
          </a:prstGeom>
          <a:noFill/>
        </p:spPr>
        <p:txBody>
          <a:bodyPr wrap="square">
            <a:spAutoFit/>
          </a:bodyPr>
          <a:lstStyle/>
          <a:p>
            <a:r>
              <a:rPr lang="en-GB" sz="2400" dirty="0">
                <a:solidFill>
                  <a:srgbClr val="00D7CD"/>
                </a:solidFill>
                <a:latin typeface="Arial" panose="020B0604020202020204" pitchFamily="34" charset="0"/>
                <a:cs typeface="Arial" panose="020B0604020202020204" pitchFamily="34" charset="0"/>
              </a:rPr>
              <a:t>Zoe Jeffreys, Clinical Psychologist in Training. </a:t>
            </a:r>
          </a:p>
        </p:txBody>
      </p:sp>
      <p:pic>
        <p:nvPicPr>
          <p:cNvPr id="4" name="Picture 3">
            <a:extLst>
              <a:ext uri="{FF2B5EF4-FFF2-40B4-BE49-F238E27FC236}">
                <a16:creationId xmlns:a16="http://schemas.microsoft.com/office/drawing/2014/main" id="{6E8B9CEC-705E-7DBD-DCFD-970A28DBC7E4}"/>
              </a:ext>
            </a:extLst>
          </p:cNvPr>
          <p:cNvPicPr>
            <a:picLocks noChangeAspect="1"/>
          </p:cNvPicPr>
          <p:nvPr/>
        </p:nvPicPr>
        <p:blipFill rotWithShape="1">
          <a:blip r:embed="rId3"/>
          <a:srcRect l="26462" t="43580" r="56528" b="30848"/>
          <a:stretch/>
        </p:blipFill>
        <p:spPr>
          <a:xfrm>
            <a:off x="8390347" y="1840735"/>
            <a:ext cx="2887421" cy="2441712"/>
          </a:xfrm>
          <a:prstGeom prst="rect">
            <a:avLst/>
          </a:prstGeom>
        </p:spPr>
      </p:pic>
      <p:sp>
        <p:nvSpPr>
          <p:cNvPr id="5" name="TextBox 4">
            <a:extLst>
              <a:ext uri="{FF2B5EF4-FFF2-40B4-BE49-F238E27FC236}">
                <a16:creationId xmlns:a16="http://schemas.microsoft.com/office/drawing/2014/main" id="{7A69C410-325E-D0B2-8DC5-8A51F9478CDB}"/>
              </a:ext>
            </a:extLst>
          </p:cNvPr>
          <p:cNvSpPr txBox="1"/>
          <p:nvPr/>
        </p:nvSpPr>
        <p:spPr>
          <a:xfrm>
            <a:off x="8455969" y="4315953"/>
            <a:ext cx="2743200" cy="276999"/>
          </a:xfrm>
          <a:prstGeom prst="rect">
            <a:avLst/>
          </a:prstGeom>
          <a:noFill/>
        </p:spPr>
        <p:txBody>
          <a:bodyPr wrap="square" rtlCol="0">
            <a:spAutoFit/>
          </a:bodyPr>
          <a:lstStyle/>
          <a:p>
            <a:pPr algn="ctr"/>
            <a:r>
              <a:rPr lang="en-GB" sz="1200" dirty="0">
                <a:solidFill>
                  <a:schemeClr val="bg1"/>
                </a:solidFill>
              </a:rPr>
              <a:t>@</a:t>
            </a:r>
            <a:r>
              <a:rPr lang="en-GB" sz="1200" dirty="0" err="1">
                <a:solidFill>
                  <a:schemeClr val="bg1"/>
                </a:solidFill>
              </a:rPr>
              <a:t>psychologistdoodles</a:t>
            </a:r>
            <a:endParaRPr lang="en-GB" sz="1200" dirty="0">
              <a:solidFill>
                <a:schemeClr val="bg1"/>
              </a:solidFill>
            </a:endParaRPr>
          </a:p>
        </p:txBody>
      </p:sp>
    </p:spTree>
    <p:extLst>
      <p:ext uri="{BB962C8B-B14F-4D97-AF65-F5344CB8AC3E}">
        <p14:creationId xmlns:p14="http://schemas.microsoft.com/office/powerpoint/2010/main" val="3091649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C96A-CB47-7339-159D-112F52DB451A}"/>
              </a:ext>
            </a:extLst>
          </p:cNvPr>
          <p:cNvSpPr>
            <a:spLocks noGrp="1"/>
          </p:cNvSpPr>
          <p:nvPr>
            <p:ph type="title"/>
          </p:nvPr>
        </p:nvSpPr>
        <p:spPr/>
        <p:txBody>
          <a:bodyPr>
            <a:normAutofit/>
          </a:bodyPr>
          <a:lstStyle/>
          <a:p>
            <a:r>
              <a:rPr lang="en-GB" sz="4000" dirty="0">
                <a:solidFill>
                  <a:srgbClr val="783BCA"/>
                </a:solidFill>
                <a:latin typeface="Arial" panose="020B0604020202020204" pitchFamily="34" charset="0"/>
                <a:cs typeface="Arial" panose="020B0604020202020204" pitchFamily="34" charset="0"/>
              </a:rPr>
              <a:t>What we hope to achieve today..</a:t>
            </a:r>
          </a:p>
        </p:txBody>
      </p:sp>
      <p:sp>
        <p:nvSpPr>
          <p:cNvPr id="3" name="Content Placeholder 2">
            <a:extLst>
              <a:ext uri="{FF2B5EF4-FFF2-40B4-BE49-F238E27FC236}">
                <a16:creationId xmlns:a16="http://schemas.microsoft.com/office/drawing/2014/main" id="{DF381830-F0A3-B7BA-A04D-FA5A99B208F4}"/>
              </a:ext>
            </a:extLst>
          </p:cNvPr>
          <p:cNvSpPr>
            <a:spLocks noGrp="1"/>
          </p:cNvSpPr>
          <p:nvPr>
            <p:ph idx="1"/>
          </p:nvPr>
        </p:nvSpPr>
        <p:spPr>
          <a:xfrm>
            <a:off x="838200" y="1782082"/>
            <a:ext cx="10515600" cy="4059918"/>
          </a:xfrm>
        </p:spPr>
        <p:txBody>
          <a:bodyPr vert="horz" lIns="91440" tIns="45720" rIns="91440" bIns="45720" rtlCol="0" anchor="t">
            <a:normAutofit/>
          </a:bodyPr>
          <a:lstStyle/>
          <a:p>
            <a:pPr>
              <a:lnSpc>
                <a:spcPct val="100000"/>
              </a:lnSpc>
            </a:pPr>
            <a:r>
              <a:rPr lang="en-GB" sz="3600" dirty="0">
                <a:solidFill>
                  <a:schemeClr val="tx1">
                    <a:lumMod val="95000"/>
                    <a:lumOff val="5000"/>
                  </a:schemeClr>
                </a:solidFill>
                <a:latin typeface="Arial" panose="020B0604020202020204" pitchFamily="34" charset="0"/>
                <a:cs typeface="Arial" panose="020B0604020202020204" pitchFamily="34" charset="0"/>
              </a:rPr>
              <a:t>What is compassion?</a:t>
            </a:r>
          </a:p>
          <a:p>
            <a:pPr>
              <a:lnSpc>
                <a:spcPct val="100000"/>
              </a:lnSpc>
            </a:pPr>
            <a:r>
              <a:rPr lang="en-GB" sz="3600" dirty="0">
                <a:solidFill>
                  <a:schemeClr val="tx1">
                    <a:lumMod val="95000"/>
                    <a:lumOff val="5000"/>
                  </a:schemeClr>
                </a:solidFill>
                <a:latin typeface="Arial" panose="020B0604020202020204" pitchFamily="34" charset="0"/>
                <a:cs typeface="Arial" panose="020B0604020202020204" pitchFamily="34" charset="0"/>
              </a:rPr>
              <a:t>Why should we apply this to leadership?</a:t>
            </a:r>
          </a:p>
          <a:p>
            <a:pPr>
              <a:lnSpc>
                <a:spcPct val="100000"/>
              </a:lnSpc>
            </a:pPr>
            <a:r>
              <a:rPr lang="en-GB" sz="3600" dirty="0">
                <a:solidFill>
                  <a:schemeClr val="tx1">
                    <a:lumMod val="95000"/>
                    <a:lumOff val="5000"/>
                  </a:schemeClr>
                </a:solidFill>
                <a:latin typeface="Arial" panose="020B0604020202020204" pitchFamily="34" charset="0"/>
                <a:cs typeface="Arial" panose="020B0604020202020204" pitchFamily="34" charset="0"/>
              </a:rPr>
              <a:t>What are the benefits for us, and our organisations?</a:t>
            </a:r>
          </a:p>
          <a:p>
            <a:pPr>
              <a:lnSpc>
                <a:spcPct val="100000"/>
              </a:lnSpc>
            </a:pPr>
            <a:r>
              <a:rPr lang="en-GB" sz="3600" dirty="0">
                <a:solidFill>
                  <a:schemeClr val="tx1">
                    <a:lumMod val="95000"/>
                    <a:lumOff val="5000"/>
                  </a:schemeClr>
                </a:solidFill>
                <a:latin typeface="Arial" panose="020B0604020202020204" pitchFamily="34" charset="0"/>
                <a:cs typeface="Arial" panose="020B0604020202020204" pitchFamily="34" charset="0"/>
              </a:rPr>
              <a:t>Why it starts with us?</a:t>
            </a:r>
          </a:p>
        </p:txBody>
      </p:sp>
    </p:spTree>
    <p:extLst>
      <p:ext uri="{BB962C8B-B14F-4D97-AF65-F5344CB8AC3E}">
        <p14:creationId xmlns:p14="http://schemas.microsoft.com/office/powerpoint/2010/main" val="89922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E4EE8A-D3D0-0D97-5B75-DDB822B3F66F}"/>
              </a:ext>
            </a:extLst>
          </p:cNvPr>
          <p:cNvSpPr/>
          <p:nvPr/>
        </p:nvSpPr>
        <p:spPr>
          <a:xfrm>
            <a:off x="-161544" y="0"/>
            <a:ext cx="12353544" cy="6922008"/>
          </a:xfrm>
          <a:prstGeom prst="rect">
            <a:avLst/>
          </a:prstGeom>
          <a:solidFill>
            <a:srgbClr val="783B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74087C0-C30A-9ED6-0994-D87CA2B5C0AF}"/>
              </a:ext>
            </a:extLst>
          </p:cNvPr>
          <p:cNvSpPr>
            <a:spLocks noGrp="1"/>
          </p:cNvSpPr>
          <p:nvPr>
            <p:ph type="title"/>
          </p:nvPr>
        </p:nvSpPr>
        <p:spPr>
          <a:xfrm>
            <a:off x="978662" y="2798222"/>
            <a:ext cx="10073132" cy="1325563"/>
          </a:xfrm>
        </p:spPr>
        <p:txBody>
          <a:bodyPr>
            <a:noAutofit/>
          </a:bodyPr>
          <a:lstStyle/>
          <a:p>
            <a:pPr algn="ctr"/>
            <a:r>
              <a:rPr lang="en-GB" dirty="0">
                <a:solidFill>
                  <a:schemeClr val="bg1"/>
                </a:solidFill>
                <a:latin typeface="Arial" panose="020B0604020202020204" pitchFamily="34" charset="0"/>
                <a:cs typeface="Arial" panose="020B0604020202020204" pitchFamily="34" charset="0"/>
              </a:rPr>
              <a:t>What is compassion?</a:t>
            </a:r>
          </a:p>
        </p:txBody>
      </p:sp>
      <p:pic>
        <p:nvPicPr>
          <p:cNvPr id="4" name="Picture 3" descr="A white text on a black background&#10;&#10;Description automatically generated with medium confidence">
            <a:extLst>
              <a:ext uri="{FF2B5EF4-FFF2-40B4-BE49-F238E27FC236}">
                <a16:creationId xmlns:a16="http://schemas.microsoft.com/office/drawing/2014/main" id="{90A5FE9D-3829-5C13-0B98-230B3A08449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74017" y="6023112"/>
            <a:ext cx="991861" cy="362704"/>
          </a:xfrm>
          <a:prstGeom prst="rect">
            <a:avLst/>
          </a:prstGeom>
        </p:spPr>
      </p:pic>
    </p:spTree>
    <p:extLst>
      <p:ext uri="{BB962C8B-B14F-4D97-AF65-F5344CB8AC3E}">
        <p14:creationId xmlns:p14="http://schemas.microsoft.com/office/powerpoint/2010/main" val="1237467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hy compassion isn't nice - Dr Paula Redmond, Clinical Psychologist">
            <a:extLst>
              <a:ext uri="{FF2B5EF4-FFF2-40B4-BE49-F238E27FC236}">
                <a16:creationId xmlns:a16="http://schemas.microsoft.com/office/drawing/2014/main" id="{2C546C14-1C1F-1108-4A53-6AAFFCF47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5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26185C-C8B7-86B9-E00F-FEE5E16BFAA6}"/>
              </a:ext>
            </a:extLst>
          </p:cNvPr>
          <p:cNvPicPr>
            <a:picLocks noChangeAspect="1"/>
          </p:cNvPicPr>
          <p:nvPr/>
        </p:nvPicPr>
        <p:blipFill rotWithShape="1">
          <a:blip r:embed="rId2"/>
          <a:srcRect l="32043" t="25308" r="35078" b="9883"/>
          <a:stretch/>
        </p:blipFill>
        <p:spPr bwMode="auto">
          <a:xfrm>
            <a:off x="3583715" y="643467"/>
            <a:ext cx="5024570" cy="55710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7899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pic>
        <p:nvPicPr>
          <p:cNvPr id="5" name="Picture 2" descr="ONENESS OF HUMANITY AND DIGNITY OF HUMAN BEINGS">
            <a:extLst>
              <a:ext uri="{FF2B5EF4-FFF2-40B4-BE49-F238E27FC236}">
                <a16:creationId xmlns:a16="http://schemas.microsoft.com/office/drawing/2014/main" id="{246AF5A1-346E-40EE-890A-1DB9E16C55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972" b="2178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316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9A38509AB74C459A59FEED456D282D" ma:contentTypeVersion="18" ma:contentTypeDescription="Create a new document." ma:contentTypeScope="" ma:versionID="c72df2725a581f5f14eeec336cb8ba0e">
  <xsd:schema xmlns:xsd="http://www.w3.org/2001/XMLSchema" xmlns:xs="http://www.w3.org/2001/XMLSchema" xmlns:p="http://schemas.microsoft.com/office/2006/metadata/properties" xmlns:ns3="1d0bafc6-86fe-4c88-8f3c-e0496537464d" xmlns:ns4="71e02f92-f1f1-4089-9b78-0fe9c0d669ad" targetNamespace="http://schemas.microsoft.com/office/2006/metadata/properties" ma:root="true" ma:fieldsID="b16c9942a8f1bf738ee24817d7f239b9" ns3:_="" ns4:_="">
    <xsd:import namespace="1d0bafc6-86fe-4c88-8f3c-e0496537464d"/>
    <xsd:import namespace="71e02f92-f1f1-4089-9b78-0fe9c0d669a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bafc6-86fe-4c88-8f3c-e049653746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e02f92-f1f1-4089-9b78-0fe9c0d669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d0bafc6-86fe-4c88-8f3c-e0496537464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20164A-0C45-49C0-888A-8DAD99915A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0bafc6-86fe-4c88-8f3c-e0496537464d"/>
    <ds:schemaRef ds:uri="71e02f92-f1f1-4089-9b78-0fe9c0d669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B37ADD-2604-41E6-9336-A29AD5F41725}">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1e02f92-f1f1-4089-9b78-0fe9c0d669ad"/>
    <ds:schemaRef ds:uri="1d0bafc6-86fe-4c88-8f3c-e0496537464d"/>
    <ds:schemaRef ds:uri="http://schemas.microsoft.com/office/2006/documentManagement/types"/>
    <ds:schemaRef ds:uri="http://www.w3.org/XML/1998/namespace"/>
    <ds:schemaRef ds:uri="http://purl.org/dc/terms/"/>
  </ds:schemaRefs>
</ds:datastoreItem>
</file>

<file path=customXml/itemProps3.xml><?xml version="1.0" encoding="utf-8"?>
<ds:datastoreItem xmlns:ds="http://schemas.openxmlformats.org/officeDocument/2006/customXml" ds:itemID="{C0B71076-24AE-461E-8A0C-A14BFCF185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1727</TotalTime>
  <Words>1653</Words>
  <Application>Microsoft Office PowerPoint</Application>
  <PresentationFormat>Widescreen</PresentationFormat>
  <Paragraphs>148</Paragraphs>
  <Slides>32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Bahnschrift Light SemiCondensed</vt:lpstr>
      <vt:lpstr>Calibri</vt:lpstr>
      <vt:lpstr>Calibri Light</vt:lpstr>
      <vt:lpstr>Segoe UI</vt:lpstr>
      <vt:lpstr>Office Theme</vt:lpstr>
      <vt:lpstr>Embracing  Compassionate Leadership</vt:lpstr>
      <vt:lpstr>PowerPoint Presentation</vt:lpstr>
      <vt:lpstr>Who are Platfform Wellbeing?</vt:lpstr>
      <vt:lpstr>Leading people; a compassionate and relational approach. </vt:lpstr>
      <vt:lpstr>What we hope to achieve today..</vt:lpstr>
      <vt:lpstr>What is compassion?</vt:lpstr>
      <vt:lpstr>PowerPoint Presentation</vt:lpstr>
      <vt:lpstr>PowerPoint Presentation</vt:lpstr>
      <vt:lpstr>PowerPoint Presentation</vt:lpstr>
      <vt:lpstr>How does this apply to work?</vt:lpstr>
      <vt:lpstr>PowerPoint Presentation</vt:lpstr>
      <vt:lpstr>PowerPoint Presentation</vt:lpstr>
      <vt:lpstr>PowerPoint Presentation</vt:lpstr>
      <vt:lpstr>PowerPoint Presentation</vt:lpstr>
      <vt:lpstr>Compassionate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it starts with us?</vt:lpstr>
      <vt:lpstr>PowerPoint Presentation</vt:lpstr>
      <vt:lpstr>PowerPoint Presentation</vt:lpstr>
      <vt:lpstr>PowerPoint Presentation</vt:lpstr>
      <vt:lpstr>PowerPoint Presentation</vt:lpstr>
      <vt:lpstr>Rethinking mental health: CPD accredited</vt:lpstr>
      <vt:lpstr>Get in touch</vt:lpstr>
      <vt:lpstr>We would love to hear your feedback </vt:lpstr>
      <vt:lpstr>Thank you for joining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Embracing Neurodiversity in the Workplace</dc:title>
  <dc:creator>Kiran Sidhu</dc:creator>
  <cp:lastModifiedBy>Rachel Owen</cp:lastModifiedBy>
  <cp:revision>36</cp:revision>
  <dcterms:created xsi:type="dcterms:W3CDTF">2023-10-20T11:42:52Z</dcterms:created>
  <dcterms:modified xsi:type="dcterms:W3CDTF">2024-03-14T13:42:41Z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0x010100089A38509AB74C459A59FEED456D282D</vt:lpwstr>
  </property>
  <property fmtid="{D5CDD505-2E9C-101B-9397-08002B2CF9AE}" pid="3" name="MediaServiceImageTags">
    <vt:lpwstr/>
  </property>
</Properties>
</file>